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67" r:id="rId3"/>
    <p:sldId id="268" r:id="rId4"/>
    <p:sldId id="269" r:id="rId5"/>
    <p:sldId id="270" r:id="rId6"/>
    <p:sldId id="271" r:id="rId7"/>
    <p:sldId id="259" r:id="rId8"/>
    <p:sldId id="284" r:id="rId9"/>
    <p:sldId id="285" r:id="rId10"/>
    <p:sldId id="286" r:id="rId11"/>
    <p:sldId id="275" r:id="rId12"/>
    <p:sldId id="278" r:id="rId13"/>
    <p:sldId id="279" r:id="rId14"/>
    <p:sldId id="280" r:id="rId15"/>
    <p:sldId id="281" r:id="rId16"/>
    <p:sldId id="282" r:id="rId17"/>
    <p:sldId id="276" r:id="rId18"/>
    <p:sldId id="277" r:id="rId19"/>
    <p:sldId id="288"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C63229-0BDE-4FF5-877C-63EF14EC267F}"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C076DBEB-7E37-459F-8D2A-24C8525FF094}">
      <dgm:prSet/>
      <dgm:spPr/>
      <dgm:t>
        <a:bodyPr/>
        <a:lstStyle/>
        <a:p>
          <a:r>
            <a:rPr lang="en-US" dirty="0">
              <a:latin typeface="Algerian" panose="04020705040A02060702" pitchFamily="82" charset="0"/>
            </a:rPr>
            <a:t>TEAM:-</a:t>
          </a:r>
        </a:p>
      </dgm:t>
    </dgm:pt>
    <dgm:pt modelId="{BCB56A7C-1890-469A-B6E8-52D967A13EFB}" type="parTrans" cxnId="{3056DEC4-E0EF-4E20-9395-B562C346EA3F}">
      <dgm:prSet/>
      <dgm:spPr/>
      <dgm:t>
        <a:bodyPr/>
        <a:lstStyle/>
        <a:p>
          <a:endParaRPr lang="en-US"/>
        </a:p>
      </dgm:t>
    </dgm:pt>
    <dgm:pt modelId="{8A5D5B84-65BC-405B-AD30-4DD4557D34AA}" type="sibTrans" cxnId="{3056DEC4-E0EF-4E20-9395-B562C346EA3F}">
      <dgm:prSet/>
      <dgm:spPr/>
      <dgm:t>
        <a:bodyPr/>
        <a:lstStyle/>
        <a:p>
          <a:endParaRPr lang="en-US"/>
        </a:p>
      </dgm:t>
    </dgm:pt>
    <dgm:pt modelId="{A2337351-A1D7-4B23-9AB0-A592C440D9CD}">
      <dgm:prSet/>
      <dgm:spPr/>
      <dgm:t>
        <a:bodyPr/>
        <a:lstStyle/>
        <a:p>
          <a:r>
            <a:rPr lang="en-US" b="0" i="0" dirty="0">
              <a:latin typeface="Amasis MT Pro" panose="02040504050005020304" pitchFamily="18" charset="0"/>
            </a:rPr>
            <a:t>S.J SUMANTH(2010030377)</a:t>
          </a:r>
          <a:r>
            <a:rPr lang="en-US" b="0" i="0" dirty="0"/>
            <a:t>​</a:t>
          </a:r>
          <a:endParaRPr lang="en-US" dirty="0"/>
        </a:p>
      </dgm:t>
    </dgm:pt>
    <dgm:pt modelId="{7F3726AC-0D0B-4B04-A028-260214185E0A}" type="parTrans" cxnId="{7E86395A-5F1B-42C9-BEF8-A35CB5B8C31A}">
      <dgm:prSet/>
      <dgm:spPr/>
      <dgm:t>
        <a:bodyPr/>
        <a:lstStyle/>
        <a:p>
          <a:endParaRPr lang="en-US"/>
        </a:p>
      </dgm:t>
    </dgm:pt>
    <dgm:pt modelId="{F432EF72-2D3A-4856-B456-620A51935F44}" type="sibTrans" cxnId="{7E86395A-5F1B-42C9-BEF8-A35CB5B8C31A}">
      <dgm:prSet/>
      <dgm:spPr/>
      <dgm:t>
        <a:bodyPr/>
        <a:lstStyle/>
        <a:p>
          <a:endParaRPr lang="en-US"/>
        </a:p>
      </dgm:t>
    </dgm:pt>
    <dgm:pt modelId="{24C3973B-B49E-4206-A2AD-D5E55E91BFFD}">
      <dgm:prSet/>
      <dgm:spPr/>
      <dgm:t>
        <a:bodyPr/>
        <a:lstStyle/>
        <a:p>
          <a:r>
            <a:rPr lang="en-US" b="0" i="0" dirty="0">
              <a:latin typeface="Amasis MT Pro" panose="02040504050005020304" pitchFamily="18" charset="0"/>
            </a:rPr>
            <a:t>K.SREEVARUN(200030451)</a:t>
          </a:r>
          <a:r>
            <a:rPr lang="en-US" b="0" i="0" dirty="0"/>
            <a:t>​</a:t>
          </a:r>
          <a:endParaRPr lang="en-US" dirty="0"/>
        </a:p>
      </dgm:t>
    </dgm:pt>
    <dgm:pt modelId="{CF0ABB67-ACC5-4FE0-AEFB-8B09AC096855}" type="parTrans" cxnId="{6830E0E0-086F-4027-885D-F62AE8C8D45F}">
      <dgm:prSet/>
      <dgm:spPr/>
      <dgm:t>
        <a:bodyPr/>
        <a:lstStyle/>
        <a:p>
          <a:endParaRPr lang="en-US"/>
        </a:p>
      </dgm:t>
    </dgm:pt>
    <dgm:pt modelId="{8D651017-9C57-44BF-A8F6-C9F6AF556B55}" type="sibTrans" cxnId="{6830E0E0-086F-4027-885D-F62AE8C8D45F}">
      <dgm:prSet/>
      <dgm:spPr/>
      <dgm:t>
        <a:bodyPr/>
        <a:lstStyle/>
        <a:p>
          <a:endParaRPr lang="en-US"/>
        </a:p>
      </dgm:t>
    </dgm:pt>
    <dgm:pt modelId="{DA752CDD-64D1-4AC4-8587-B9320D41A156}">
      <dgm:prSet/>
      <dgm:spPr/>
      <dgm:t>
        <a:bodyPr/>
        <a:lstStyle/>
        <a:p>
          <a:r>
            <a:rPr lang="en-US" b="0" i="0" dirty="0">
              <a:latin typeface="Amasis MT Pro" panose="02040504050005020304" pitchFamily="18" charset="0"/>
            </a:rPr>
            <a:t>E. PAVAN SAI(2010030538</a:t>
          </a:r>
          <a:r>
            <a:rPr lang="en-US" b="0" i="0" dirty="0"/>
            <a:t>)​</a:t>
          </a:r>
          <a:endParaRPr lang="en-US" dirty="0"/>
        </a:p>
      </dgm:t>
    </dgm:pt>
    <dgm:pt modelId="{29039DDF-5E72-4B2C-864E-0D27BFFF4B91}" type="parTrans" cxnId="{7FD62C11-CB59-4684-8882-047B4FA14F0F}">
      <dgm:prSet/>
      <dgm:spPr/>
      <dgm:t>
        <a:bodyPr/>
        <a:lstStyle/>
        <a:p>
          <a:endParaRPr lang="en-US"/>
        </a:p>
      </dgm:t>
    </dgm:pt>
    <dgm:pt modelId="{C83BE136-962B-486C-8767-3C04A7C1F365}" type="sibTrans" cxnId="{7FD62C11-CB59-4684-8882-047B4FA14F0F}">
      <dgm:prSet/>
      <dgm:spPr/>
      <dgm:t>
        <a:bodyPr/>
        <a:lstStyle/>
        <a:p>
          <a:endParaRPr lang="en-US"/>
        </a:p>
      </dgm:t>
    </dgm:pt>
    <dgm:pt modelId="{A5DD430B-4C91-4B2F-9E11-1668410FE326}">
      <dgm:prSet/>
      <dgm:spPr/>
      <dgm:t>
        <a:bodyPr/>
        <a:lstStyle/>
        <a:p>
          <a:r>
            <a:rPr lang="en-US" b="0" i="0" dirty="0">
              <a:latin typeface="Amasis MT Pro" panose="02040504050005020304" pitchFamily="18" charset="0"/>
            </a:rPr>
            <a:t>E. SHIVA GOUD(2010030542</a:t>
          </a:r>
          <a:r>
            <a:rPr lang="en-US" b="0" i="0" dirty="0"/>
            <a:t>)​</a:t>
          </a:r>
          <a:endParaRPr lang="en-US" dirty="0"/>
        </a:p>
      </dgm:t>
    </dgm:pt>
    <dgm:pt modelId="{2349470A-41CC-4836-A022-8E470D634626}" type="parTrans" cxnId="{A5EB9258-BD59-4881-B9D3-B633B0E1BE35}">
      <dgm:prSet/>
      <dgm:spPr/>
      <dgm:t>
        <a:bodyPr/>
        <a:lstStyle/>
        <a:p>
          <a:endParaRPr lang="en-US"/>
        </a:p>
      </dgm:t>
    </dgm:pt>
    <dgm:pt modelId="{D4275E52-B5F2-4E7E-AE93-C9105E85CAB8}" type="sibTrans" cxnId="{A5EB9258-BD59-4881-B9D3-B633B0E1BE35}">
      <dgm:prSet/>
      <dgm:spPr/>
      <dgm:t>
        <a:bodyPr/>
        <a:lstStyle/>
        <a:p>
          <a:endParaRPr lang="en-US"/>
        </a:p>
      </dgm:t>
    </dgm:pt>
    <dgm:pt modelId="{B7AEBF64-53ED-4E02-8D5A-36C87FD5F910}" type="pres">
      <dgm:prSet presAssocID="{6CC63229-0BDE-4FF5-877C-63EF14EC267F}" presName="vert0" presStyleCnt="0">
        <dgm:presLayoutVars>
          <dgm:dir/>
          <dgm:animOne val="branch"/>
          <dgm:animLvl val="lvl"/>
        </dgm:presLayoutVars>
      </dgm:prSet>
      <dgm:spPr/>
    </dgm:pt>
    <dgm:pt modelId="{156EEF3D-6940-4818-BEFF-BF310657441B}" type="pres">
      <dgm:prSet presAssocID="{C076DBEB-7E37-459F-8D2A-24C8525FF094}" presName="thickLine" presStyleLbl="alignNode1" presStyleIdx="0" presStyleCnt="5"/>
      <dgm:spPr/>
    </dgm:pt>
    <dgm:pt modelId="{38F18F9F-AB62-44E8-B5A2-AFF069D474D2}" type="pres">
      <dgm:prSet presAssocID="{C076DBEB-7E37-459F-8D2A-24C8525FF094}" presName="horz1" presStyleCnt="0"/>
      <dgm:spPr/>
    </dgm:pt>
    <dgm:pt modelId="{930B1D96-2B8E-4D84-8EF7-82274C039BA8}" type="pres">
      <dgm:prSet presAssocID="{C076DBEB-7E37-459F-8D2A-24C8525FF094}" presName="tx1" presStyleLbl="revTx" presStyleIdx="0" presStyleCnt="5"/>
      <dgm:spPr/>
    </dgm:pt>
    <dgm:pt modelId="{0B4FF7F3-499C-428F-B865-AD0467F12A91}" type="pres">
      <dgm:prSet presAssocID="{C076DBEB-7E37-459F-8D2A-24C8525FF094}" presName="vert1" presStyleCnt="0"/>
      <dgm:spPr/>
    </dgm:pt>
    <dgm:pt modelId="{3DE60100-64A1-4019-8FD8-B54224714BBA}" type="pres">
      <dgm:prSet presAssocID="{A2337351-A1D7-4B23-9AB0-A592C440D9CD}" presName="thickLine" presStyleLbl="alignNode1" presStyleIdx="1" presStyleCnt="5"/>
      <dgm:spPr/>
    </dgm:pt>
    <dgm:pt modelId="{3519E227-492C-4E85-8AAA-D27560EA95EA}" type="pres">
      <dgm:prSet presAssocID="{A2337351-A1D7-4B23-9AB0-A592C440D9CD}" presName="horz1" presStyleCnt="0"/>
      <dgm:spPr/>
    </dgm:pt>
    <dgm:pt modelId="{64861E9E-8A5E-4F88-80C2-D5B71B20FA39}" type="pres">
      <dgm:prSet presAssocID="{A2337351-A1D7-4B23-9AB0-A592C440D9CD}" presName="tx1" presStyleLbl="revTx" presStyleIdx="1" presStyleCnt="5"/>
      <dgm:spPr/>
    </dgm:pt>
    <dgm:pt modelId="{80B7CAEE-3DA7-4BD7-B3B9-EADBA204ED02}" type="pres">
      <dgm:prSet presAssocID="{A2337351-A1D7-4B23-9AB0-A592C440D9CD}" presName="vert1" presStyleCnt="0"/>
      <dgm:spPr/>
    </dgm:pt>
    <dgm:pt modelId="{63875AA1-259B-4CE7-AC13-4277DCD61208}" type="pres">
      <dgm:prSet presAssocID="{24C3973B-B49E-4206-A2AD-D5E55E91BFFD}" presName="thickLine" presStyleLbl="alignNode1" presStyleIdx="2" presStyleCnt="5"/>
      <dgm:spPr/>
    </dgm:pt>
    <dgm:pt modelId="{E7F89E95-DF1B-4865-A060-2A9E887A0F3D}" type="pres">
      <dgm:prSet presAssocID="{24C3973B-B49E-4206-A2AD-D5E55E91BFFD}" presName="horz1" presStyleCnt="0"/>
      <dgm:spPr/>
    </dgm:pt>
    <dgm:pt modelId="{A296A850-545C-4062-B7E7-97FC545A1EA8}" type="pres">
      <dgm:prSet presAssocID="{24C3973B-B49E-4206-A2AD-D5E55E91BFFD}" presName="tx1" presStyleLbl="revTx" presStyleIdx="2" presStyleCnt="5"/>
      <dgm:spPr/>
    </dgm:pt>
    <dgm:pt modelId="{AC3B9A4E-EEF1-4690-85EE-926466A18F1D}" type="pres">
      <dgm:prSet presAssocID="{24C3973B-B49E-4206-A2AD-D5E55E91BFFD}" presName="vert1" presStyleCnt="0"/>
      <dgm:spPr/>
    </dgm:pt>
    <dgm:pt modelId="{93F50E73-486C-4E39-9EEB-B03AB5FE0C30}" type="pres">
      <dgm:prSet presAssocID="{DA752CDD-64D1-4AC4-8587-B9320D41A156}" presName="thickLine" presStyleLbl="alignNode1" presStyleIdx="3" presStyleCnt="5"/>
      <dgm:spPr/>
    </dgm:pt>
    <dgm:pt modelId="{1F902CA0-0535-46BB-8BEA-CE3095F7FE13}" type="pres">
      <dgm:prSet presAssocID="{DA752CDD-64D1-4AC4-8587-B9320D41A156}" presName="horz1" presStyleCnt="0"/>
      <dgm:spPr/>
    </dgm:pt>
    <dgm:pt modelId="{977F20DF-B458-458D-9354-999F60B0FFA1}" type="pres">
      <dgm:prSet presAssocID="{DA752CDD-64D1-4AC4-8587-B9320D41A156}" presName="tx1" presStyleLbl="revTx" presStyleIdx="3" presStyleCnt="5"/>
      <dgm:spPr/>
    </dgm:pt>
    <dgm:pt modelId="{FF6DF73E-FEFB-48D8-BD9F-DF6E370EDBA9}" type="pres">
      <dgm:prSet presAssocID="{DA752CDD-64D1-4AC4-8587-B9320D41A156}" presName="vert1" presStyleCnt="0"/>
      <dgm:spPr/>
    </dgm:pt>
    <dgm:pt modelId="{B2E56946-92F0-4CDC-AA20-290B13384843}" type="pres">
      <dgm:prSet presAssocID="{A5DD430B-4C91-4B2F-9E11-1668410FE326}" presName="thickLine" presStyleLbl="alignNode1" presStyleIdx="4" presStyleCnt="5"/>
      <dgm:spPr/>
    </dgm:pt>
    <dgm:pt modelId="{57CA98FB-A7ED-47FE-A3DE-FACF8AC2B044}" type="pres">
      <dgm:prSet presAssocID="{A5DD430B-4C91-4B2F-9E11-1668410FE326}" presName="horz1" presStyleCnt="0"/>
      <dgm:spPr/>
    </dgm:pt>
    <dgm:pt modelId="{061A6609-323B-494F-A9AF-20EED05283A1}" type="pres">
      <dgm:prSet presAssocID="{A5DD430B-4C91-4B2F-9E11-1668410FE326}" presName="tx1" presStyleLbl="revTx" presStyleIdx="4" presStyleCnt="5"/>
      <dgm:spPr/>
    </dgm:pt>
    <dgm:pt modelId="{9C91B36F-BADD-4B93-BAA8-5E763DDA728D}" type="pres">
      <dgm:prSet presAssocID="{A5DD430B-4C91-4B2F-9E11-1668410FE326}" presName="vert1" presStyleCnt="0"/>
      <dgm:spPr/>
    </dgm:pt>
  </dgm:ptLst>
  <dgm:cxnLst>
    <dgm:cxn modelId="{7FD62C11-CB59-4684-8882-047B4FA14F0F}" srcId="{6CC63229-0BDE-4FF5-877C-63EF14EC267F}" destId="{DA752CDD-64D1-4AC4-8587-B9320D41A156}" srcOrd="3" destOrd="0" parTransId="{29039DDF-5E72-4B2C-864E-0D27BFFF4B91}" sibTransId="{C83BE136-962B-486C-8767-3C04A7C1F365}"/>
    <dgm:cxn modelId="{E7441918-74AD-4F11-9BB7-DA9C1C1BD89B}" type="presOf" srcId="{C076DBEB-7E37-459F-8D2A-24C8525FF094}" destId="{930B1D96-2B8E-4D84-8EF7-82274C039BA8}" srcOrd="0" destOrd="0" presId="urn:microsoft.com/office/officeart/2008/layout/LinedList"/>
    <dgm:cxn modelId="{458C0B69-6052-4AEF-9473-F73DEFDB20D5}" type="presOf" srcId="{DA752CDD-64D1-4AC4-8587-B9320D41A156}" destId="{977F20DF-B458-458D-9354-999F60B0FFA1}" srcOrd="0" destOrd="0" presId="urn:microsoft.com/office/officeart/2008/layout/LinedList"/>
    <dgm:cxn modelId="{A5EB9258-BD59-4881-B9D3-B633B0E1BE35}" srcId="{6CC63229-0BDE-4FF5-877C-63EF14EC267F}" destId="{A5DD430B-4C91-4B2F-9E11-1668410FE326}" srcOrd="4" destOrd="0" parTransId="{2349470A-41CC-4836-A022-8E470D634626}" sibTransId="{D4275E52-B5F2-4E7E-AE93-C9105E85CAB8}"/>
    <dgm:cxn modelId="{7E86395A-5F1B-42C9-BEF8-A35CB5B8C31A}" srcId="{6CC63229-0BDE-4FF5-877C-63EF14EC267F}" destId="{A2337351-A1D7-4B23-9AB0-A592C440D9CD}" srcOrd="1" destOrd="0" parTransId="{7F3726AC-0D0B-4B04-A028-260214185E0A}" sibTransId="{F432EF72-2D3A-4856-B456-620A51935F44}"/>
    <dgm:cxn modelId="{B3D2FA83-FE28-4DBE-921E-E8DF689BA879}" type="presOf" srcId="{24C3973B-B49E-4206-A2AD-D5E55E91BFFD}" destId="{A296A850-545C-4062-B7E7-97FC545A1EA8}" srcOrd="0" destOrd="0" presId="urn:microsoft.com/office/officeart/2008/layout/LinedList"/>
    <dgm:cxn modelId="{46EF67A2-1731-4603-B371-FF71E1E77018}" type="presOf" srcId="{A2337351-A1D7-4B23-9AB0-A592C440D9CD}" destId="{64861E9E-8A5E-4F88-80C2-D5B71B20FA39}" srcOrd="0" destOrd="0" presId="urn:microsoft.com/office/officeart/2008/layout/LinedList"/>
    <dgm:cxn modelId="{FE8E3AB2-7892-426D-A143-09FE82A661F6}" type="presOf" srcId="{6CC63229-0BDE-4FF5-877C-63EF14EC267F}" destId="{B7AEBF64-53ED-4E02-8D5A-36C87FD5F910}" srcOrd="0" destOrd="0" presId="urn:microsoft.com/office/officeart/2008/layout/LinedList"/>
    <dgm:cxn modelId="{3056DEC4-E0EF-4E20-9395-B562C346EA3F}" srcId="{6CC63229-0BDE-4FF5-877C-63EF14EC267F}" destId="{C076DBEB-7E37-459F-8D2A-24C8525FF094}" srcOrd="0" destOrd="0" parTransId="{BCB56A7C-1890-469A-B6E8-52D967A13EFB}" sibTransId="{8A5D5B84-65BC-405B-AD30-4DD4557D34AA}"/>
    <dgm:cxn modelId="{2A11C6D3-93E3-4CCE-B040-8FD0FA94A5B3}" type="presOf" srcId="{A5DD430B-4C91-4B2F-9E11-1668410FE326}" destId="{061A6609-323B-494F-A9AF-20EED05283A1}" srcOrd="0" destOrd="0" presId="urn:microsoft.com/office/officeart/2008/layout/LinedList"/>
    <dgm:cxn modelId="{6830E0E0-086F-4027-885D-F62AE8C8D45F}" srcId="{6CC63229-0BDE-4FF5-877C-63EF14EC267F}" destId="{24C3973B-B49E-4206-A2AD-D5E55E91BFFD}" srcOrd="2" destOrd="0" parTransId="{CF0ABB67-ACC5-4FE0-AEFB-8B09AC096855}" sibTransId="{8D651017-9C57-44BF-A8F6-C9F6AF556B55}"/>
    <dgm:cxn modelId="{9E26EE11-E80D-477A-AD20-3C02BD5509CF}" type="presParOf" srcId="{B7AEBF64-53ED-4E02-8D5A-36C87FD5F910}" destId="{156EEF3D-6940-4818-BEFF-BF310657441B}" srcOrd="0" destOrd="0" presId="urn:microsoft.com/office/officeart/2008/layout/LinedList"/>
    <dgm:cxn modelId="{649CC9D4-9EC5-4964-84D4-073EEA1A9AC9}" type="presParOf" srcId="{B7AEBF64-53ED-4E02-8D5A-36C87FD5F910}" destId="{38F18F9F-AB62-44E8-B5A2-AFF069D474D2}" srcOrd="1" destOrd="0" presId="urn:microsoft.com/office/officeart/2008/layout/LinedList"/>
    <dgm:cxn modelId="{AF2F4AD0-4201-4CAF-8CF1-4FE3B53123A9}" type="presParOf" srcId="{38F18F9F-AB62-44E8-B5A2-AFF069D474D2}" destId="{930B1D96-2B8E-4D84-8EF7-82274C039BA8}" srcOrd="0" destOrd="0" presId="urn:microsoft.com/office/officeart/2008/layout/LinedList"/>
    <dgm:cxn modelId="{147E1387-F00D-40F1-AD19-755704CE5EBC}" type="presParOf" srcId="{38F18F9F-AB62-44E8-B5A2-AFF069D474D2}" destId="{0B4FF7F3-499C-428F-B865-AD0467F12A91}" srcOrd="1" destOrd="0" presId="urn:microsoft.com/office/officeart/2008/layout/LinedList"/>
    <dgm:cxn modelId="{CD289A69-D9D2-4FC6-9BDB-CBCB0EE0D2C0}" type="presParOf" srcId="{B7AEBF64-53ED-4E02-8D5A-36C87FD5F910}" destId="{3DE60100-64A1-4019-8FD8-B54224714BBA}" srcOrd="2" destOrd="0" presId="urn:microsoft.com/office/officeart/2008/layout/LinedList"/>
    <dgm:cxn modelId="{53A7A870-14B1-4427-95CD-832A19504142}" type="presParOf" srcId="{B7AEBF64-53ED-4E02-8D5A-36C87FD5F910}" destId="{3519E227-492C-4E85-8AAA-D27560EA95EA}" srcOrd="3" destOrd="0" presId="urn:microsoft.com/office/officeart/2008/layout/LinedList"/>
    <dgm:cxn modelId="{1A89B3B6-7841-4D27-A8C4-AEE941554569}" type="presParOf" srcId="{3519E227-492C-4E85-8AAA-D27560EA95EA}" destId="{64861E9E-8A5E-4F88-80C2-D5B71B20FA39}" srcOrd="0" destOrd="0" presId="urn:microsoft.com/office/officeart/2008/layout/LinedList"/>
    <dgm:cxn modelId="{3796D8FD-7422-411D-A740-86164CEDFA62}" type="presParOf" srcId="{3519E227-492C-4E85-8AAA-D27560EA95EA}" destId="{80B7CAEE-3DA7-4BD7-B3B9-EADBA204ED02}" srcOrd="1" destOrd="0" presId="urn:microsoft.com/office/officeart/2008/layout/LinedList"/>
    <dgm:cxn modelId="{C244A310-D89C-4945-AAE3-1EA725507EB3}" type="presParOf" srcId="{B7AEBF64-53ED-4E02-8D5A-36C87FD5F910}" destId="{63875AA1-259B-4CE7-AC13-4277DCD61208}" srcOrd="4" destOrd="0" presId="urn:microsoft.com/office/officeart/2008/layout/LinedList"/>
    <dgm:cxn modelId="{2BA004B2-7268-4539-9E4B-0D864F4FAF6F}" type="presParOf" srcId="{B7AEBF64-53ED-4E02-8D5A-36C87FD5F910}" destId="{E7F89E95-DF1B-4865-A060-2A9E887A0F3D}" srcOrd="5" destOrd="0" presId="urn:microsoft.com/office/officeart/2008/layout/LinedList"/>
    <dgm:cxn modelId="{81433D66-53B0-4EBF-A403-52DCF3C35420}" type="presParOf" srcId="{E7F89E95-DF1B-4865-A060-2A9E887A0F3D}" destId="{A296A850-545C-4062-B7E7-97FC545A1EA8}" srcOrd="0" destOrd="0" presId="urn:microsoft.com/office/officeart/2008/layout/LinedList"/>
    <dgm:cxn modelId="{00A4142A-DBF9-4239-BB1F-BBD4BF610C9D}" type="presParOf" srcId="{E7F89E95-DF1B-4865-A060-2A9E887A0F3D}" destId="{AC3B9A4E-EEF1-4690-85EE-926466A18F1D}" srcOrd="1" destOrd="0" presId="urn:microsoft.com/office/officeart/2008/layout/LinedList"/>
    <dgm:cxn modelId="{89FD93A8-4418-46E5-8660-ED4270656985}" type="presParOf" srcId="{B7AEBF64-53ED-4E02-8D5A-36C87FD5F910}" destId="{93F50E73-486C-4E39-9EEB-B03AB5FE0C30}" srcOrd="6" destOrd="0" presId="urn:microsoft.com/office/officeart/2008/layout/LinedList"/>
    <dgm:cxn modelId="{A66736C9-DD3E-414E-B8B8-EE2A799D9839}" type="presParOf" srcId="{B7AEBF64-53ED-4E02-8D5A-36C87FD5F910}" destId="{1F902CA0-0535-46BB-8BEA-CE3095F7FE13}" srcOrd="7" destOrd="0" presId="urn:microsoft.com/office/officeart/2008/layout/LinedList"/>
    <dgm:cxn modelId="{4C000D87-825E-4F0F-9A34-F0A74AE8D7CF}" type="presParOf" srcId="{1F902CA0-0535-46BB-8BEA-CE3095F7FE13}" destId="{977F20DF-B458-458D-9354-999F60B0FFA1}" srcOrd="0" destOrd="0" presId="urn:microsoft.com/office/officeart/2008/layout/LinedList"/>
    <dgm:cxn modelId="{4CDD5C97-0DA9-40D5-AB65-9F88C7861A91}" type="presParOf" srcId="{1F902CA0-0535-46BB-8BEA-CE3095F7FE13}" destId="{FF6DF73E-FEFB-48D8-BD9F-DF6E370EDBA9}" srcOrd="1" destOrd="0" presId="urn:microsoft.com/office/officeart/2008/layout/LinedList"/>
    <dgm:cxn modelId="{EC3D03A5-58CF-4C58-9C52-8830F8D366DE}" type="presParOf" srcId="{B7AEBF64-53ED-4E02-8D5A-36C87FD5F910}" destId="{B2E56946-92F0-4CDC-AA20-290B13384843}" srcOrd="8" destOrd="0" presId="urn:microsoft.com/office/officeart/2008/layout/LinedList"/>
    <dgm:cxn modelId="{A9EB279A-436F-43B5-B2E6-B901039246FD}" type="presParOf" srcId="{B7AEBF64-53ED-4E02-8D5A-36C87FD5F910}" destId="{57CA98FB-A7ED-47FE-A3DE-FACF8AC2B044}" srcOrd="9" destOrd="0" presId="urn:microsoft.com/office/officeart/2008/layout/LinedList"/>
    <dgm:cxn modelId="{0ABE54E1-0DF0-426F-B04F-439F2037C1E4}" type="presParOf" srcId="{57CA98FB-A7ED-47FE-A3DE-FACF8AC2B044}" destId="{061A6609-323B-494F-A9AF-20EED05283A1}" srcOrd="0" destOrd="0" presId="urn:microsoft.com/office/officeart/2008/layout/LinedList"/>
    <dgm:cxn modelId="{B033592E-3031-45A3-B3F4-0DFDF18279BC}" type="presParOf" srcId="{57CA98FB-A7ED-47FE-A3DE-FACF8AC2B044}" destId="{9C91B36F-BADD-4B93-BAA8-5E763DDA728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6D2810-D8B0-497F-A97D-DFCB36B4DD7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A556150-CDEE-4730-A6E4-484D4F38C978}">
      <dgm:prSet/>
      <dgm:spPr/>
      <dgm:t>
        <a:bodyPr/>
        <a:lstStyle/>
        <a:p>
          <a:r>
            <a:rPr lang="en-US" dirty="0"/>
            <a:t>It is easy for the human brain to process images and analyze them. When the eye sees a certain image, the brain can easily segment it and recognize its different elements. The brain automatically goes through that process, which involves not only the analysis of this images, but also the comparison of their different characteristics with what it already knows in order to be able to recognize these elements. There is a field in computer science that tries to do the same thing for machines, which is Image Processing.</a:t>
          </a:r>
        </a:p>
      </dgm:t>
    </dgm:pt>
    <dgm:pt modelId="{9C43B3B1-7545-413D-8867-B97F4F8DD1C0}" type="parTrans" cxnId="{149E3C77-7AA6-47EE-B6B5-DA850119D36D}">
      <dgm:prSet/>
      <dgm:spPr/>
      <dgm:t>
        <a:bodyPr/>
        <a:lstStyle/>
        <a:p>
          <a:endParaRPr lang="en-US"/>
        </a:p>
      </dgm:t>
    </dgm:pt>
    <dgm:pt modelId="{3FA8F327-C387-4CE6-AC08-9A6723350634}" type="sibTrans" cxnId="{149E3C77-7AA6-47EE-B6B5-DA850119D36D}">
      <dgm:prSet/>
      <dgm:spPr/>
      <dgm:t>
        <a:bodyPr/>
        <a:lstStyle/>
        <a:p>
          <a:endParaRPr lang="en-US"/>
        </a:p>
      </dgm:t>
    </dgm:pt>
    <dgm:pt modelId="{66CAA2C9-607B-4459-827A-8D7A378EFBBB}">
      <dgm:prSet/>
      <dgm:spPr/>
      <dgm:t>
        <a:bodyPr/>
        <a:lstStyle/>
        <a:p>
          <a:r>
            <a:rPr lang="en-US" dirty="0"/>
            <a:t>Image processing is the field that concerns analyzing images to extract some useful information from them. This method takes images and converts them into a digital form readable by computers, it applies certain algorithms on them, and results in a better-quality images or with some of their characteristics that could be used in order to extract some important information from them. </a:t>
          </a:r>
        </a:p>
      </dgm:t>
    </dgm:pt>
    <dgm:pt modelId="{592014ED-C267-40C0-978F-426B32BAA2C2}" type="parTrans" cxnId="{B80A618E-3D3D-4E61-93EE-809C357E4DA4}">
      <dgm:prSet/>
      <dgm:spPr/>
      <dgm:t>
        <a:bodyPr/>
        <a:lstStyle/>
        <a:p>
          <a:endParaRPr lang="en-US"/>
        </a:p>
      </dgm:t>
    </dgm:pt>
    <dgm:pt modelId="{06EB12EE-D01D-4819-81B1-912C0C4D15B5}" type="sibTrans" cxnId="{B80A618E-3D3D-4E61-93EE-809C357E4DA4}">
      <dgm:prSet/>
      <dgm:spPr/>
      <dgm:t>
        <a:bodyPr/>
        <a:lstStyle/>
        <a:p>
          <a:endParaRPr lang="en-US"/>
        </a:p>
      </dgm:t>
    </dgm:pt>
    <dgm:pt modelId="{07E139BE-EBC7-4A2A-9BE2-8EEC46DC775D}" type="pres">
      <dgm:prSet presAssocID="{B66D2810-D8B0-497F-A97D-DFCB36B4DD7B}" presName="vert0" presStyleCnt="0">
        <dgm:presLayoutVars>
          <dgm:dir/>
          <dgm:animOne val="branch"/>
          <dgm:animLvl val="lvl"/>
        </dgm:presLayoutVars>
      </dgm:prSet>
      <dgm:spPr/>
    </dgm:pt>
    <dgm:pt modelId="{E4780723-9A96-4A04-A911-A57FAB6A752C}" type="pres">
      <dgm:prSet presAssocID="{9A556150-CDEE-4730-A6E4-484D4F38C978}" presName="thickLine" presStyleLbl="alignNode1" presStyleIdx="0" presStyleCnt="2"/>
      <dgm:spPr/>
    </dgm:pt>
    <dgm:pt modelId="{A08D14C7-6290-462A-8717-AB6B2305BAEA}" type="pres">
      <dgm:prSet presAssocID="{9A556150-CDEE-4730-A6E4-484D4F38C978}" presName="horz1" presStyleCnt="0"/>
      <dgm:spPr/>
    </dgm:pt>
    <dgm:pt modelId="{7B1133B6-2FE4-47BD-AA1A-F57865BC038B}" type="pres">
      <dgm:prSet presAssocID="{9A556150-CDEE-4730-A6E4-484D4F38C978}" presName="tx1" presStyleLbl="revTx" presStyleIdx="0" presStyleCnt="2"/>
      <dgm:spPr/>
    </dgm:pt>
    <dgm:pt modelId="{93727AA5-B90C-47E1-B360-2E6ACB5C2210}" type="pres">
      <dgm:prSet presAssocID="{9A556150-CDEE-4730-A6E4-484D4F38C978}" presName="vert1" presStyleCnt="0"/>
      <dgm:spPr/>
    </dgm:pt>
    <dgm:pt modelId="{C70461E1-8AF3-4B2F-89AA-D8827DDF0E24}" type="pres">
      <dgm:prSet presAssocID="{66CAA2C9-607B-4459-827A-8D7A378EFBBB}" presName="thickLine" presStyleLbl="alignNode1" presStyleIdx="1" presStyleCnt="2"/>
      <dgm:spPr/>
    </dgm:pt>
    <dgm:pt modelId="{7B8B7A23-ABA5-466A-A776-A620A0350130}" type="pres">
      <dgm:prSet presAssocID="{66CAA2C9-607B-4459-827A-8D7A378EFBBB}" presName="horz1" presStyleCnt="0"/>
      <dgm:spPr/>
    </dgm:pt>
    <dgm:pt modelId="{2C018611-E336-4460-97BF-6379C48B84F4}" type="pres">
      <dgm:prSet presAssocID="{66CAA2C9-607B-4459-827A-8D7A378EFBBB}" presName="tx1" presStyleLbl="revTx" presStyleIdx="1" presStyleCnt="2"/>
      <dgm:spPr/>
    </dgm:pt>
    <dgm:pt modelId="{B71BAC81-3133-41E7-BDA9-42C52CFD0F8B}" type="pres">
      <dgm:prSet presAssocID="{66CAA2C9-607B-4459-827A-8D7A378EFBBB}" presName="vert1" presStyleCnt="0"/>
      <dgm:spPr/>
    </dgm:pt>
  </dgm:ptLst>
  <dgm:cxnLst>
    <dgm:cxn modelId="{8A83AB38-751C-4A48-BCA6-4637AF83F775}" type="presOf" srcId="{9A556150-CDEE-4730-A6E4-484D4F38C978}" destId="{7B1133B6-2FE4-47BD-AA1A-F57865BC038B}" srcOrd="0" destOrd="0" presId="urn:microsoft.com/office/officeart/2008/layout/LinedList"/>
    <dgm:cxn modelId="{149E3C77-7AA6-47EE-B6B5-DA850119D36D}" srcId="{B66D2810-D8B0-497F-A97D-DFCB36B4DD7B}" destId="{9A556150-CDEE-4730-A6E4-484D4F38C978}" srcOrd="0" destOrd="0" parTransId="{9C43B3B1-7545-413D-8867-B97F4F8DD1C0}" sibTransId="{3FA8F327-C387-4CE6-AC08-9A6723350634}"/>
    <dgm:cxn modelId="{B80A618E-3D3D-4E61-93EE-809C357E4DA4}" srcId="{B66D2810-D8B0-497F-A97D-DFCB36B4DD7B}" destId="{66CAA2C9-607B-4459-827A-8D7A378EFBBB}" srcOrd="1" destOrd="0" parTransId="{592014ED-C267-40C0-978F-426B32BAA2C2}" sibTransId="{06EB12EE-D01D-4819-81B1-912C0C4D15B5}"/>
    <dgm:cxn modelId="{6587F4B8-CB0D-40FA-B083-578B47CE3CCF}" type="presOf" srcId="{66CAA2C9-607B-4459-827A-8D7A378EFBBB}" destId="{2C018611-E336-4460-97BF-6379C48B84F4}" srcOrd="0" destOrd="0" presId="urn:microsoft.com/office/officeart/2008/layout/LinedList"/>
    <dgm:cxn modelId="{9651ACDC-309E-470C-9100-73C0C3D87E68}" type="presOf" srcId="{B66D2810-D8B0-497F-A97D-DFCB36B4DD7B}" destId="{07E139BE-EBC7-4A2A-9BE2-8EEC46DC775D}" srcOrd="0" destOrd="0" presId="urn:microsoft.com/office/officeart/2008/layout/LinedList"/>
    <dgm:cxn modelId="{30C4B4B1-58D8-482F-BDF9-26533E02E2B0}" type="presParOf" srcId="{07E139BE-EBC7-4A2A-9BE2-8EEC46DC775D}" destId="{E4780723-9A96-4A04-A911-A57FAB6A752C}" srcOrd="0" destOrd="0" presId="urn:microsoft.com/office/officeart/2008/layout/LinedList"/>
    <dgm:cxn modelId="{14A5AD64-3D4B-4A3F-AE0C-15B8FFB7F312}" type="presParOf" srcId="{07E139BE-EBC7-4A2A-9BE2-8EEC46DC775D}" destId="{A08D14C7-6290-462A-8717-AB6B2305BAEA}" srcOrd="1" destOrd="0" presId="urn:microsoft.com/office/officeart/2008/layout/LinedList"/>
    <dgm:cxn modelId="{E49EF2B6-4EFD-414C-9848-F6A333BEEB59}" type="presParOf" srcId="{A08D14C7-6290-462A-8717-AB6B2305BAEA}" destId="{7B1133B6-2FE4-47BD-AA1A-F57865BC038B}" srcOrd="0" destOrd="0" presId="urn:microsoft.com/office/officeart/2008/layout/LinedList"/>
    <dgm:cxn modelId="{9DB8A5EF-F1B7-4C59-A801-3C178185FA66}" type="presParOf" srcId="{A08D14C7-6290-462A-8717-AB6B2305BAEA}" destId="{93727AA5-B90C-47E1-B360-2E6ACB5C2210}" srcOrd="1" destOrd="0" presId="urn:microsoft.com/office/officeart/2008/layout/LinedList"/>
    <dgm:cxn modelId="{F397195F-AC56-4758-AFEB-1CBE59370626}" type="presParOf" srcId="{07E139BE-EBC7-4A2A-9BE2-8EEC46DC775D}" destId="{C70461E1-8AF3-4B2F-89AA-D8827DDF0E24}" srcOrd="2" destOrd="0" presId="urn:microsoft.com/office/officeart/2008/layout/LinedList"/>
    <dgm:cxn modelId="{08C96AFE-A512-4E4D-8303-4D70B8FEBC4D}" type="presParOf" srcId="{07E139BE-EBC7-4A2A-9BE2-8EEC46DC775D}" destId="{7B8B7A23-ABA5-466A-A776-A620A0350130}" srcOrd="3" destOrd="0" presId="urn:microsoft.com/office/officeart/2008/layout/LinedList"/>
    <dgm:cxn modelId="{A303F2D2-61BF-4CC8-9629-380AAB80BA14}" type="presParOf" srcId="{7B8B7A23-ABA5-466A-A776-A620A0350130}" destId="{2C018611-E336-4460-97BF-6379C48B84F4}" srcOrd="0" destOrd="0" presId="urn:microsoft.com/office/officeart/2008/layout/LinedList"/>
    <dgm:cxn modelId="{19689F40-72AB-4180-B229-C341C8DD5B32}" type="presParOf" srcId="{7B8B7A23-ABA5-466A-A776-A620A0350130}" destId="{B71BAC81-3133-41E7-BDA9-42C52CFD0F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EEF3D-6940-4818-BEFF-BF310657441B}">
      <dsp:nvSpPr>
        <dsp:cNvPr id="0" name=""/>
        <dsp:cNvSpPr/>
      </dsp:nvSpPr>
      <dsp:spPr>
        <a:xfrm>
          <a:off x="0" y="617"/>
          <a:ext cx="625372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0B1D96-2B8E-4D84-8EF7-82274C039BA8}">
      <dsp:nvSpPr>
        <dsp:cNvPr id="0" name=""/>
        <dsp:cNvSpPr/>
      </dsp:nvSpPr>
      <dsp:spPr>
        <a:xfrm>
          <a:off x="0" y="617"/>
          <a:ext cx="6253721" cy="10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Algerian" panose="04020705040A02060702" pitchFamily="82" charset="0"/>
            </a:rPr>
            <a:t>TEAM:-</a:t>
          </a:r>
        </a:p>
      </dsp:txBody>
      <dsp:txXfrm>
        <a:off x="0" y="617"/>
        <a:ext cx="6253721" cy="1010987"/>
      </dsp:txXfrm>
    </dsp:sp>
    <dsp:sp modelId="{3DE60100-64A1-4019-8FD8-B54224714BBA}">
      <dsp:nvSpPr>
        <dsp:cNvPr id="0" name=""/>
        <dsp:cNvSpPr/>
      </dsp:nvSpPr>
      <dsp:spPr>
        <a:xfrm>
          <a:off x="0" y="1011604"/>
          <a:ext cx="6253721"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861E9E-8A5E-4F88-80C2-D5B71B20FA39}">
      <dsp:nvSpPr>
        <dsp:cNvPr id="0" name=""/>
        <dsp:cNvSpPr/>
      </dsp:nvSpPr>
      <dsp:spPr>
        <a:xfrm>
          <a:off x="0" y="1011604"/>
          <a:ext cx="6253721" cy="10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dirty="0">
              <a:latin typeface="Amasis MT Pro" panose="02040504050005020304" pitchFamily="18" charset="0"/>
            </a:rPr>
            <a:t>S.J SUMANTH(2010030377)</a:t>
          </a:r>
          <a:r>
            <a:rPr lang="en-US" sz="3600" b="0" i="0" kern="1200" dirty="0"/>
            <a:t>​</a:t>
          </a:r>
          <a:endParaRPr lang="en-US" sz="3600" kern="1200" dirty="0"/>
        </a:p>
      </dsp:txBody>
      <dsp:txXfrm>
        <a:off x="0" y="1011604"/>
        <a:ext cx="6253721" cy="1010987"/>
      </dsp:txXfrm>
    </dsp:sp>
    <dsp:sp modelId="{63875AA1-259B-4CE7-AC13-4277DCD61208}">
      <dsp:nvSpPr>
        <dsp:cNvPr id="0" name=""/>
        <dsp:cNvSpPr/>
      </dsp:nvSpPr>
      <dsp:spPr>
        <a:xfrm>
          <a:off x="0" y="2022591"/>
          <a:ext cx="6253721"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6A850-545C-4062-B7E7-97FC545A1EA8}">
      <dsp:nvSpPr>
        <dsp:cNvPr id="0" name=""/>
        <dsp:cNvSpPr/>
      </dsp:nvSpPr>
      <dsp:spPr>
        <a:xfrm>
          <a:off x="0" y="2022591"/>
          <a:ext cx="6253721" cy="10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dirty="0">
              <a:latin typeface="Amasis MT Pro" panose="02040504050005020304" pitchFamily="18" charset="0"/>
            </a:rPr>
            <a:t>K.SREEVARUN(200030451)</a:t>
          </a:r>
          <a:r>
            <a:rPr lang="en-US" sz="3600" b="0" i="0" kern="1200" dirty="0"/>
            <a:t>​</a:t>
          </a:r>
          <a:endParaRPr lang="en-US" sz="3600" kern="1200" dirty="0"/>
        </a:p>
      </dsp:txBody>
      <dsp:txXfrm>
        <a:off x="0" y="2022591"/>
        <a:ext cx="6253721" cy="1010987"/>
      </dsp:txXfrm>
    </dsp:sp>
    <dsp:sp modelId="{93F50E73-486C-4E39-9EEB-B03AB5FE0C30}">
      <dsp:nvSpPr>
        <dsp:cNvPr id="0" name=""/>
        <dsp:cNvSpPr/>
      </dsp:nvSpPr>
      <dsp:spPr>
        <a:xfrm>
          <a:off x="0" y="3033578"/>
          <a:ext cx="6253721"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7F20DF-B458-458D-9354-999F60B0FFA1}">
      <dsp:nvSpPr>
        <dsp:cNvPr id="0" name=""/>
        <dsp:cNvSpPr/>
      </dsp:nvSpPr>
      <dsp:spPr>
        <a:xfrm>
          <a:off x="0" y="3033578"/>
          <a:ext cx="6253721" cy="10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dirty="0">
              <a:latin typeface="Amasis MT Pro" panose="02040504050005020304" pitchFamily="18" charset="0"/>
            </a:rPr>
            <a:t>E. PAVAN SAI(2010030538</a:t>
          </a:r>
          <a:r>
            <a:rPr lang="en-US" sz="3600" b="0" i="0" kern="1200" dirty="0"/>
            <a:t>)​</a:t>
          </a:r>
          <a:endParaRPr lang="en-US" sz="3600" kern="1200" dirty="0"/>
        </a:p>
      </dsp:txBody>
      <dsp:txXfrm>
        <a:off x="0" y="3033578"/>
        <a:ext cx="6253721" cy="1010987"/>
      </dsp:txXfrm>
    </dsp:sp>
    <dsp:sp modelId="{B2E56946-92F0-4CDC-AA20-290B13384843}">
      <dsp:nvSpPr>
        <dsp:cNvPr id="0" name=""/>
        <dsp:cNvSpPr/>
      </dsp:nvSpPr>
      <dsp:spPr>
        <a:xfrm>
          <a:off x="0" y="4044565"/>
          <a:ext cx="6253721"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1A6609-323B-494F-A9AF-20EED05283A1}">
      <dsp:nvSpPr>
        <dsp:cNvPr id="0" name=""/>
        <dsp:cNvSpPr/>
      </dsp:nvSpPr>
      <dsp:spPr>
        <a:xfrm>
          <a:off x="0" y="4044565"/>
          <a:ext cx="6253721" cy="10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dirty="0">
              <a:latin typeface="Amasis MT Pro" panose="02040504050005020304" pitchFamily="18" charset="0"/>
            </a:rPr>
            <a:t>E. SHIVA GOUD(2010030542</a:t>
          </a:r>
          <a:r>
            <a:rPr lang="en-US" sz="3600" b="0" i="0" kern="1200" dirty="0"/>
            <a:t>)​</a:t>
          </a:r>
          <a:endParaRPr lang="en-US" sz="3600" kern="1200" dirty="0"/>
        </a:p>
      </dsp:txBody>
      <dsp:txXfrm>
        <a:off x="0" y="4044565"/>
        <a:ext cx="6253721" cy="1010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80723-9A96-4A04-A911-A57FAB6A752C}">
      <dsp:nvSpPr>
        <dsp:cNvPr id="0" name=""/>
        <dsp:cNvSpPr/>
      </dsp:nvSpPr>
      <dsp:spPr>
        <a:xfrm>
          <a:off x="0" y="0"/>
          <a:ext cx="678253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1133B6-2FE4-47BD-AA1A-F57865BC038B}">
      <dsp:nvSpPr>
        <dsp:cNvPr id="0" name=""/>
        <dsp:cNvSpPr/>
      </dsp:nvSpPr>
      <dsp:spPr>
        <a:xfrm>
          <a:off x="0" y="0"/>
          <a:ext cx="6782539" cy="3000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It is easy for the human brain to process images and analyze them. When the eye sees a certain image, the brain can easily segment it and recognize its different elements. The brain automatically goes through that process, which involves not only the analysis of this images, but also the comparison of their different characteristics with what it already knows in order to be able to recognize these elements. There is a field in computer science that tries to do the same thing for machines, which is Image Processing.</a:t>
          </a:r>
        </a:p>
      </dsp:txBody>
      <dsp:txXfrm>
        <a:off x="0" y="0"/>
        <a:ext cx="6782539" cy="3000653"/>
      </dsp:txXfrm>
    </dsp:sp>
    <dsp:sp modelId="{C70461E1-8AF3-4B2F-89AA-D8827DDF0E24}">
      <dsp:nvSpPr>
        <dsp:cNvPr id="0" name=""/>
        <dsp:cNvSpPr/>
      </dsp:nvSpPr>
      <dsp:spPr>
        <a:xfrm>
          <a:off x="0" y="3000653"/>
          <a:ext cx="678253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18611-E336-4460-97BF-6379C48B84F4}">
      <dsp:nvSpPr>
        <dsp:cNvPr id="0" name=""/>
        <dsp:cNvSpPr/>
      </dsp:nvSpPr>
      <dsp:spPr>
        <a:xfrm>
          <a:off x="0" y="3000653"/>
          <a:ext cx="6782539" cy="3000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Image processing is the field that concerns analyzing images to extract some useful information from them. This method takes images and converts them into a digital form readable by computers, it applies certain algorithms on them, and results in a better-quality images or with some of their characteristics that could be used in order to extract some important information from them. </a:t>
          </a:r>
        </a:p>
      </dsp:txBody>
      <dsp:txXfrm>
        <a:off x="0" y="3000653"/>
        <a:ext cx="6782539" cy="300065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4A35-384A-4406-B682-DD92EA1F64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85D353-D663-4B73-ADD1-F4094A71F4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5B729C-9071-4D59-BC14-4527640D93F3}"/>
              </a:ext>
            </a:extLst>
          </p:cNvPr>
          <p:cNvSpPr>
            <a:spLocks noGrp="1"/>
          </p:cNvSpPr>
          <p:nvPr>
            <p:ph type="dt" sz="half" idx="10"/>
          </p:nvPr>
        </p:nvSpPr>
        <p:spPr/>
        <p:txBody>
          <a:bodyPr/>
          <a:lstStyle/>
          <a:p>
            <a:fld id="{5C1D16C9-D723-42C4-85C1-0305F359D3A2}" type="datetimeFigureOut">
              <a:rPr lang="en-US" smtClean="0"/>
              <a:t>5/5/2022</a:t>
            </a:fld>
            <a:endParaRPr lang="en-US"/>
          </a:p>
        </p:txBody>
      </p:sp>
      <p:sp>
        <p:nvSpPr>
          <p:cNvPr id="5" name="Footer Placeholder 4">
            <a:extLst>
              <a:ext uri="{FF2B5EF4-FFF2-40B4-BE49-F238E27FC236}">
                <a16:creationId xmlns:a16="http://schemas.microsoft.com/office/drawing/2014/main" id="{576EB372-1450-460A-B41D-CDD6525F4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50A13-80A2-4110-B5D5-EB5883A64AB4}"/>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91681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1DE8-C605-4D17-9B94-DD0AB945E5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A588F8-DB0E-4832-953D-5BC3ED3DB3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4ABE7-3C08-4F9D-8C67-A0C6F44A4AAE}"/>
              </a:ext>
            </a:extLst>
          </p:cNvPr>
          <p:cNvSpPr>
            <a:spLocks noGrp="1"/>
          </p:cNvSpPr>
          <p:nvPr>
            <p:ph type="dt" sz="half" idx="10"/>
          </p:nvPr>
        </p:nvSpPr>
        <p:spPr/>
        <p:txBody>
          <a:bodyPr/>
          <a:lstStyle/>
          <a:p>
            <a:fld id="{5C1D16C9-D723-42C4-85C1-0305F359D3A2}" type="datetimeFigureOut">
              <a:rPr lang="en-US" smtClean="0"/>
              <a:t>5/5/2022</a:t>
            </a:fld>
            <a:endParaRPr lang="en-US"/>
          </a:p>
        </p:txBody>
      </p:sp>
      <p:sp>
        <p:nvSpPr>
          <p:cNvPr id="5" name="Footer Placeholder 4">
            <a:extLst>
              <a:ext uri="{FF2B5EF4-FFF2-40B4-BE49-F238E27FC236}">
                <a16:creationId xmlns:a16="http://schemas.microsoft.com/office/drawing/2014/main" id="{FA83E8AE-5016-4690-8AB3-506ADC633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0B622-4398-4872-8FDA-31EC8DDC1C04}"/>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327567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AB5C38-20FA-4AE5-B61C-96FDB01377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59705C-9845-4F29-A5CF-F23FD86CDE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1072A-AE0A-49A5-B998-9F07BCF2F300}"/>
              </a:ext>
            </a:extLst>
          </p:cNvPr>
          <p:cNvSpPr>
            <a:spLocks noGrp="1"/>
          </p:cNvSpPr>
          <p:nvPr>
            <p:ph type="dt" sz="half" idx="10"/>
          </p:nvPr>
        </p:nvSpPr>
        <p:spPr/>
        <p:txBody>
          <a:bodyPr/>
          <a:lstStyle/>
          <a:p>
            <a:fld id="{5C1D16C9-D723-42C4-85C1-0305F359D3A2}" type="datetimeFigureOut">
              <a:rPr lang="en-US" smtClean="0"/>
              <a:t>5/5/2022</a:t>
            </a:fld>
            <a:endParaRPr lang="en-US"/>
          </a:p>
        </p:txBody>
      </p:sp>
      <p:sp>
        <p:nvSpPr>
          <p:cNvPr id="5" name="Footer Placeholder 4">
            <a:extLst>
              <a:ext uri="{FF2B5EF4-FFF2-40B4-BE49-F238E27FC236}">
                <a16:creationId xmlns:a16="http://schemas.microsoft.com/office/drawing/2014/main" id="{F5BD907B-EDCB-4B82-A573-7D494F08E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F61E41-E0F2-4BA3-8981-5656E41CCFE9}"/>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3007154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E2812-8409-4782-BC4D-D1DAF5707071}"/>
              </a:ext>
            </a:extLst>
          </p:cNvPr>
          <p:cNvSpPr>
            <a:spLocks noGrp="1"/>
          </p:cNvSpPr>
          <p:nvPr>
            <p:ph type="dt" sz="half" idx="10"/>
          </p:nvPr>
        </p:nvSpPr>
        <p:spPr/>
        <p:txBody>
          <a:bodyPr/>
          <a:lstStyle/>
          <a:p>
            <a:fld id="{AA15D8DD-18AF-499A-84D6-535C0A82F0F5}" type="datetimeFigureOut">
              <a:rPr lang="en-US" smtClean="0"/>
              <a:t>5/5/2022</a:t>
            </a:fld>
            <a:endParaRPr lang="en-US"/>
          </a:p>
        </p:txBody>
      </p:sp>
      <p:sp>
        <p:nvSpPr>
          <p:cNvPr id="3" name="Footer Placeholder 2">
            <a:extLst>
              <a:ext uri="{FF2B5EF4-FFF2-40B4-BE49-F238E27FC236}">
                <a16:creationId xmlns:a16="http://schemas.microsoft.com/office/drawing/2014/main" id="{95F31B7C-4EAD-4B02-94AB-623325BF9D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C23CCB-9E53-4260-9F47-2C8001EE8BC5}"/>
              </a:ext>
            </a:extLst>
          </p:cNvPr>
          <p:cNvSpPr>
            <a:spLocks noGrp="1"/>
          </p:cNvSpPr>
          <p:nvPr>
            <p:ph type="sldNum" sz="quarter" idx="12"/>
          </p:nvPr>
        </p:nvSpPr>
        <p:spPr/>
        <p:txBody>
          <a:bodyPr/>
          <a:lstStyle/>
          <a:p>
            <a:fld id="{CA9864A0-3DDA-43EC-8F7A-C90A0FDE8AAC}" type="slidenum">
              <a:rPr lang="en-US" smtClean="0"/>
              <a:t>‹#›</a:t>
            </a:fld>
            <a:endParaRPr lang="en-US"/>
          </a:p>
        </p:txBody>
      </p:sp>
    </p:spTree>
    <p:extLst>
      <p:ext uri="{BB962C8B-B14F-4D97-AF65-F5344CB8AC3E}">
        <p14:creationId xmlns:p14="http://schemas.microsoft.com/office/powerpoint/2010/main" val="1665788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A928-82F5-40EB-BD2B-51C9D76100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8C8206-94AB-4B75-86C4-4C91CB00F201}"/>
              </a:ext>
            </a:extLst>
          </p:cNvPr>
          <p:cNvSpPr>
            <a:spLocks noGrp="1"/>
          </p:cNvSpPr>
          <p:nvPr>
            <p:ph type="dt" sz="half" idx="10"/>
          </p:nvPr>
        </p:nvSpPr>
        <p:spPr/>
        <p:txBody>
          <a:bodyPr/>
          <a:lstStyle/>
          <a:p>
            <a:fld id="{AA15D8DD-18AF-499A-84D6-535C0A82F0F5}" type="datetimeFigureOut">
              <a:rPr lang="en-US" smtClean="0"/>
              <a:t>5/5/2022</a:t>
            </a:fld>
            <a:endParaRPr lang="en-US"/>
          </a:p>
        </p:txBody>
      </p:sp>
      <p:sp>
        <p:nvSpPr>
          <p:cNvPr id="4" name="Footer Placeholder 3">
            <a:extLst>
              <a:ext uri="{FF2B5EF4-FFF2-40B4-BE49-F238E27FC236}">
                <a16:creationId xmlns:a16="http://schemas.microsoft.com/office/drawing/2014/main" id="{CF48BD67-193B-4696-96C0-A6321A8651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40226F-E621-4372-8334-79B830A28DB4}"/>
              </a:ext>
            </a:extLst>
          </p:cNvPr>
          <p:cNvSpPr>
            <a:spLocks noGrp="1"/>
          </p:cNvSpPr>
          <p:nvPr>
            <p:ph type="sldNum" sz="quarter" idx="12"/>
          </p:nvPr>
        </p:nvSpPr>
        <p:spPr/>
        <p:txBody>
          <a:bodyPr/>
          <a:lstStyle/>
          <a:p>
            <a:fld id="{CA9864A0-3DDA-43EC-8F7A-C90A0FDE8AAC}" type="slidenum">
              <a:rPr lang="en-US" smtClean="0"/>
              <a:t>‹#›</a:t>
            </a:fld>
            <a:endParaRPr lang="en-US"/>
          </a:p>
        </p:txBody>
      </p:sp>
    </p:spTree>
    <p:extLst>
      <p:ext uri="{BB962C8B-B14F-4D97-AF65-F5344CB8AC3E}">
        <p14:creationId xmlns:p14="http://schemas.microsoft.com/office/powerpoint/2010/main" val="3069897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31F2A-CBED-4440-8C59-DA97499056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B57D62-E2A5-4482-9387-632848F63C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40806-0252-4BF6-A79F-6E2F52241B83}"/>
              </a:ext>
            </a:extLst>
          </p:cNvPr>
          <p:cNvSpPr>
            <a:spLocks noGrp="1"/>
          </p:cNvSpPr>
          <p:nvPr>
            <p:ph type="dt" sz="half" idx="10"/>
          </p:nvPr>
        </p:nvSpPr>
        <p:spPr/>
        <p:txBody>
          <a:bodyPr/>
          <a:lstStyle/>
          <a:p>
            <a:fld id="{AA15D8DD-18AF-499A-84D6-535C0A82F0F5}" type="datetimeFigureOut">
              <a:rPr lang="en-US" smtClean="0"/>
              <a:t>5/5/2022</a:t>
            </a:fld>
            <a:endParaRPr lang="en-US"/>
          </a:p>
        </p:txBody>
      </p:sp>
      <p:sp>
        <p:nvSpPr>
          <p:cNvPr id="5" name="Footer Placeholder 4">
            <a:extLst>
              <a:ext uri="{FF2B5EF4-FFF2-40B4-BE49-F238E27FC236}">
                <a16:creationId xmlns:a16="http://schemas.microsoft.com/office/drawing/2014/main" id="{433D9401-69BE-4667-94F2-91D9A9787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091E0-CF5A-4628-A4AE-903BD4048D4E}"/>
              </a:ext>
            </a:extLst>
          </p:cNvPr>
          <p:cNvSpPr>
            <a:spLocks noGrp="1"/>
          </p:cNvSpPr>
          <p:nvPr>
            <p:ph type="sldNum" sz="quarter" idx="12"/>
          </p:nvPr>
        </p:nvSpPr>
        <p:spPr/>
        <p:txBody>
          <a:bodyPr/>
          <a:lstStyle/>
          <a:p>
            <a:fld id="{CA9864A0-3DDA-43EC-8F7A-C90A0FDE8AAC}" type="slidenum">
              <a:rPr lang="en-US" smtClean="0"/>
              <a:t>‹#›</a:t>
            </a:fld>
            <a:endParaRPr lang="en-US"/>
          </a:p>
        </p:txBody>
      </p:sp>
    </p:spTree>
    <p:extLst>
      <p:ext uri="{BB962C8B-B14F-4D97-AF65-F5344CB8AC3E}">
        <p14:creationId xmlns:p14="http://schemas.microsoft.com/office/powerpoint/2010/main" val="309583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AC26-3932-48F5-A5F9-4FFA85A217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3D69C-A1F9-4CC9-AD97-25052F2DA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186E3A-5A3F-4273-ABF9-0757F4BD1ECA}"/>
              </a:ext>
            </a:extLst>
          </p:cNvPr>
          <p:cNvSpPr>
            <a:spLocks noGrp="1"/>
          </p:cNvSpPr>
          <p:nvPr>
            <p:ph type="dt" sz="half" idx="10"/>
          </p:nvPr>
        </p:nvSpPr>
        <p:spPr/>
        <p:txBody>
          <a:bodyPr/>
          <a:lstStyle/>
          <a:p>
            <a:fld id="{5C1D16C9-D723-42C4-85C1-0305F359D3A2}" type="datetimeFigureOut">
              <a:rPr lang="en-US" smtClean="0"/>
              <a:t>5/5/2022</a:t>
            </a:fld>
            <a:endParaRPr lang="en-US"/>
          </a:p>
        </p:txBody>
      </p:sp>
      <p:sp>
        <p:nvSpPr>
          <p:cNvPr id="5" name="Footer Placeholder 4">
            <a:extLst>
              <a:ext uri="{FF2B5EF4-FFF2-40B4-BE49-F238E27FC236}">
                <a16:creationId xmlns:a16="http://schemas.microsoft.com/office/drawing/2014/main" id="{7814EB15-E74E-4F6A-8BD9-4D6370F84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BEADD-D4A1-4728-870B-40D2C9875449}"/>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4237858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DD03-21BB-41E5-BEC6-A29A4C69BE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A87BE9-C8D0-4368-B001-EB796C067F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AE0CA-D5E1-42CA-9DF7-FB4654C9D99A}"/>
              </a:ext>
            </a:extLst>
          </p:cNvPr>
          <p:cNvSpPr>
            <a:spLocks noGrp="1"/>
          </p:cNvSpPr>
          <p:nvPr>
            <p:ph type="dt" sz="half" idx="10"/>
          </p:nvPr>
        </p:nvSpPr>
        <p:spPr/>
        <p:txBody>
          <a:bodyPr/>
          <a:lstStyle/>
          <a:p>
            <a:fld id="{5C1D16C9-D723-42C4-85C1-0305F359D3A2}" type="datetimeFigureOut">
              <a:rPr lang="en-US" smtClean="0"/>
              <a:t>5/5/2022</a:t>
            </a:fld>
            <a:endParaRPr lang="en-US"/>
          </a:p>
        </p:txBody>
      </p:sp>
      <p:sp>
        <p:nvSpPr>
          <p:cNvPr id="5" name="Footer Placeholder 4">
            <a:extLst>
              <a:ext uri="{FF2B5EF4-FFF2-40B4-BE49-F238E27FC236}">
                <a16:creationId xmlns:a16="http://schemas.microsoft.com/office/drawing/2014/main" id="{2BD446E8-35FD-44D2-B14F-FEFD75A64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E1602-97FA-481D-9BF5-2C319171B7CD}"/>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08914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2DBBF-91A3-44FD-863F-E95369C5CD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B47DFD-2F78-4DB2-AB02-31802CD13E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480C3-0893-492D-A5EA-1CA96B1F64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61925-5428-4155-AC2D-B17A8BFAE74B}"/>
              </a:ext>
            </a:extLst>
          </p:cNvPr>
          <p:cNvSpPr>
            <a:spLocks noGrp="1"/>
          </p:cNvSpPr>
          <p:nvPr>
            <p:ph type="dt" sz="half" idx="10"/>
          </p:nvPr>
        </p:nvSpPr>
        <p:spPr/>
        <p:txBody>
          <a:bodyPr/>
          <a:lstStyle/>
          <a:p>
            <a:fld id="{5C1D16C9-D723-42C4-85C1-0305F359D3A2}" type="datetimeFigureOut">
              <a:rPr lang="en-US" smtClean="0"/>
              <a:t>5/5/2022</a:t>
            </a:fld>
            <a:endParaRPr lang="en-US"/>
          </a:p>
        </p:txBody>
      </p:sp>
      <p:sp>
        <p:nvSpPr>
          <p:cNvPr id="6" name="Footer Placeholder 5">
            <a:extLst>
              <a:ext uri="{FF2B5EF4-FFF2-40B4-BE49-F238E27FC236}">
                <a16:creationId xmlns:a16="http://schemas.microsoft.com/office/drawing/2014/main" id="{87C913FE-D4B3-4D1E-BA8C-8F6ECA5C11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B8E4B5-903D-4B80-9B56-6E03DA6A8B8B}"/>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068498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0F21-4196-4680-AECF-85972D5246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A8A9A8-EC03-4856-9276-522285072E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32E17C-E0E2-4D7D-9081-66AEF80EE5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AC723A-9BB0-4086-95D4-24CBAC3B42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023AC6-EF8D-4437-8362-5409F4373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8E1FB0-3C1A-4115-9CD9-24F8DE4EC33C}"/>
              </a:ext>
            </a:extLst>
          </p:cNvPr>
          <p:cNvSpPr>
            <a:spLocks noGrp="1"/>
          </p:cNvSpPr>
          <p:nvPr>
            <p:ph type="dt" sz="half" idx="10"/>
          </p:nvPr>
        </p:nvSpPr>
        <p:spPr/>
        <p:txBody>
          <a:bodyPr/>
          <a:lstStyle/>
          <a:p>
            <a:fld id="{5C1D16C9-D723-42C4-85C1-0305F359D3A2}" type="datetimeFigureOut">
              <a:rPr lang="en-US" smtClean="0"/>
              <a:t>5/5/2022</a:t>
            </a:fld>
            <a:endParaRPr lang="en-US"/>
          </a:p>
        </p:txBody>
      </p:sp>
      <p:sp>
        <p:nvSpPr>
          <p:cNvPr id="8" name="Footer Placeholder 7">
            <a:extLst>
              <a:ext uri="{FF2B5EF4-FFF2-40B4-BE49-F238E27FC236}">
                <a16:creationId xmlns:a16="http://schemas.microsoft.com/office/drawing/2014/main" id="{B387A3C2-5936-4BD4-8A5E-4F25A99AE1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0D9296-08AC-451F-B4DA-3A759923A100}"/>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705388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37F1-B5F9-4702-BD81-43F3CDB720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B5411D-6F74-4855-B5C2-A76C637A2543}"/>
              </a:ext>
            </a:extLst>
          </p:cNvPr>
          <p:cNvSpPr>
            <a:spLocks noGrp="1"/>
          </p:cNvSpPr>
          <p:nvPr>
            <p:ph type="dt" sz="half" idx="10"/>
          </p:nvPr>
        </p:nvSpPr>
        <p:spPr/>
        <p:txBody>
          <a:bodyPr/>
          <a:lstStyle/>
          <a:p>
            <a:fld id="{5C1D16C9-D723-42C4-85C1-0305F359D3A2}" type="datetimeFigureOut">
              <a:rPr lang="en-US" smtClean="0"/>
              <a:t>5/5/2022</a:t>
            </a:fld>
            <a:endParaRPr lang="en-US"/>
          </a:p>
        </p:txBody>
      </p:sp>
      <p:sp>
        <p:nvSpPr>
          <p:cNvPr id="4" name="Footer Placeholder 3">
            <a:extLst>
              <a:ext uri="{FF2B5EF4-FFF2-40B4-BE49-F238E27FC236}">
                <a16:creationId xmlns:a16="http://schemas.microsoft.com/office/drawing/2014/main" id="{8F61D80C-DDC4-4814-B367-D37FA66328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992C60-2064-4529-BD7D-42C58DBCC19D}"/>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423181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EB0C51-1E72-4FBE-8FE7-98C9312D851E}"/>
              </a:ext>
            </a:extLst>
          </p:cNvPr>
          <p:cNvSpPr>
            <a:spLocks noGrp="1"/>
          </p:cNvSpPr>
          <p:nvPr>
            <p:ph type="dt" sz="half" idx="10"/>
          </p:nvPr>
        </p:nvSpPr>
        <p:spPr/>
        <p:txBody>
          <a:bodyPr/>
          <a:lstStyle/>
          <a:p>
            <a:fld id="{5C1D16C9-D723-42C4-85C1-0305F359D3A2}" type="datetimeFigureOut">
              <a:rPr lang="en-US" smtClean="0"/>
              <a:t>5/5/2022</a:t>
            </a:fld>
            <a:endParaRPr lang="en-US"/>
          </a:p>
        </p:txBody>
      </p:sp>
      <p:sp>
        <p:nvSpPr>
          <p:cNvPr id="3" name="Footer Placeholder 2">
            <a:extLst>
              <a:ext uri="{FF2B5EF4-FFF2-40B4-BE49-F238E27FC236}">
                <a16:creationId xmlns:a16="http://schemas.microsoft.com/office/drawing/2014/main" id="{44259C0B-588C-4AB7-A67B-5AA6CEC635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AFD68A-A948-412D-BA11-871ACC232114}"/>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73231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A70D-7E1C-44BF-9F7B-A92AA2082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C7A5D1-CEA1-4A32-8481-8F7A6A6A6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52374D-A47A-4B9E-84A2-DE46FDA77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679BFF-4704-4AD9-8B19-01940F8038D0}"/>
              </a:ext>
            </a:extLst>
          </p:cNvPr>
          <p:cNvSpPr>
            <a:spLocks noGrp="1"/>
          </p:cNvSpPr>
          <p:nvPr>
            <p:ph type="dt" sz="half" idx="10"/>
          </p:nvPr>
        </p:nvSpPr>
        <p:spPr/>
        <p:txBody>
          <a:bodyPr/>
          <a:lstStyle/>
          <a:p>
            <a:fld id="{5C1D16C9-D723-42C4-85C1-0305F359D3A2}" type="datetimeFigureOut">
              <a:rPr lang="en-US" smtClean="0"/>
              <a:t>5/5/2022</a:t>
            </a:fld>
            <a:endParaRPr lang="en-US"/>
          </a:p>
        </p:txBody>
      </p:sp>
      <p:sp>
        <p:nvSpPr>
          <p:cNvPr id="6" name="Footer Placeholder 5">
            <a:extLst>
              <a:ext uri="{FF2B5EF4-FFF2-40B4-BE49-F238E27FC236}">
                <a16:creationId xmlns:a16="http://schemas.microsoft.com/office/drawing/2014/main" id="{0E889BFD-34D9-422D-AED3-CF6712ADA8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6CE08-46EC-46C1-8DE5-56CF8688785E}"/>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300393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9509-FACA-4B07-9B8C-E043D68079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CF4E3E-A891-427F-8499-CC96540681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7B51F8-79E5-43A2-8DFE-5B3B4D7DB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EF820A-CB37-4A4F-BBEA-3320BC726AF6}"/>
              </a:ext>
            </a:extLst>
          </p:cNvPr>
          <p:cNvSpPr>
            <a:spLocks noGrp="1"/>
          </p:cNvSpPr>
          <p:nvPr>
            <p:ph type="dt" sz="half" idx="10"/>
          </p:nvPr>
        </p:nvSpPr>
        <p:spPr/>
        <p:txBody>
          <a:bodyPr/>
          <a:lstStyle/>
          <a:p>
            <a:fld id="{5C1D16C9-D723-42C4-85C1-0305F359D3A2}" type="datetimeFigureOut">
              <a:rPr lang="en-US" smtClean="0"/>
              <a:t>5/5/2022</a:t>
            </a:fld>
            <a:endParaRPr lang="en-US"/>
          </a:p>
        </p:txBody>
      </p:sp>
      <p:sp>
        <p:nvSpPr>
          <p:cNvPr id="6" name="Footer Placeholder 5">
            <a:extLst>
              <a:ext uri="{FF2B5EF4-FFF2-40B4-BE49-F238E27FC236}">
                <a16:creationId xmlns:a16="http://schemas.microsoft.com/office/drawing/2014/main" id="{5BDE0438-B83B-47C8-A6B9-CFF3B81C6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BC314-B98F-442F-A7CF-CF2F78ECE0F6}"/>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424400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3061CE-DFCE-4ED6-8C64-BA8413D634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E52BE9-8E57-458F-A2B3-E878F5EC01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0CA2C-A1FD-48A2-929F-A7E2B6EC5C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D16C9-D723-42C4-85C1-0305F359D3A2}" type="datetimeFigureOut">
              <a:rPr lang="en-US" smtClean="0"/>
              <a:t>5/5/2022</a:t>
            </a:fld>
            <a:endParaRPr lang="en-US"/>
          </a:p>
        </p:txBody>
      </p:sp>
      <p:sp>
        <p:nvSpPr>
          <p:cNvPr id="5" name="Footer Placeholder 4">
            <a:extLst>
              <a:ext uri="{FF2B5EF4-FFF2-40B4-BE49-F238E27FC236}">
                <a16:creationId xmlns:a16="http://schemas.microsoft.com/office/drawing/2014/main" id="{276CF6A0-1E41-45C9-9DF6-9F190FCE38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6C61C7-766E-42F4-B694-F665E9144A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D626-54E2-437A-8B2E-05DD856733BF}" type="slidenum">
              <a:rPr lang="en-US" smtClean="0"/>
              <a:t>‹#›</a:t>
            </a:fld>
            <a:endParaRPr lang="en-US"/>
          </a:p>
        </p:txBody>
      </p:sp>
    </p:spTree>
    <p:extLst>
      <p:ext uri="{BB962C8B-B14F-4D97-AF65-F5344CB8AC3E}">
        <p14:creationId xmlns:p14="http://schemas.microsoft.com/office/powerpoint/2010/main" val="141769213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62" r:id="rId6"/>
    <p:sldLayoutId id="2147483663"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8FB21E-630D-40D6-9223-3A57FE9A6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08476A-34D5-4ABB-A182-18D31100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021AB-3E3E-40BE-ADCD-B2D176489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15D8DD-18AF-499A-84D6-535C0A82F0F5}" type="datetimeFigureOut">
              <a:rPr lang="en-US" smtClean="0"/>
              <a:t>5/5/2022</a:t>
            </a:fld>
            <a:endParaRPr lang="en-US"/>
          </a:p>
        </p:txBody>
      </p:sp>
      <p:sp>
        <p:nvSpPr>
          <p:cNvPr id="5" name="Footer Placeholder 4">
            <a:extLst>
              <a:ext uri="{FF2B5EF4-FFF2-40B4-BE49-F238E27FC236}">
                <a16:creationId xmlns:a16="http://schemas.microsoft.com/office/drawing/2014/main" id="{BB0C7F80-A7D4-4E86-91BB-3FC21528F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215A3D-EC74-45AC-9A0A-A716F4EAFF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9864A0-3DDA-43EC-8F7A-C90A0FDE8AAC}" type="slidenum">
              <a:rPr lang="en-US" smtClean="0"/>
              <a:t>‹#›</a:t>
            </a:fld>
            <a:endParaRPr lang="en-US"/>
          </a:p>
        </p:txBody>
      </p:sp>
    </p:spTree>
    <p:extLst>
      <p:ext uri="{BB962C8B-B14F-4D97-AF65-F5344CB8AC3E}">
        <p14:creationId xmlns:p14="http://schemas.microsoft.com/office/powerpoint/2010/main" val="2013416482"/>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5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hyperlink" Target="https://data-flair.training/blogs/python-deep-learning-project-handwritten-digit-recognition/"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inspiringsocsci.pressbooks.com/front-matter/a-huge-thank-you/" TargetMode="External"/><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3" name="Straight Connector 22">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9" name="Oval 28">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9" name="Straight Connector 38">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7" name="Straight Connector 46">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7797535-29C8-4886-A508-F047C71D6FE9}"/>
              </a:ext>
            </a:extLst>
          </p:cNvPr>
          <p:cNvSpPr>
            <a:spLocks noGrp="1"/>
          </p:cNvSpPr>
          <p:nvPr>
            <p:ph type="title"/>
          </p:nvPr>
        </p:nvSpPr>
        <p:spPr>
          <a:xfrm>
            <a:off x="630936" y="495992"/>
            <a:ext cx="4195140" cy="5638831"/>
          </a:xfrm>
          <a:noFill/>
        </p:spPr>
        <p:txBody>
          <a:bodyPr anchor="ctr">
            <a:normAutofit/>
          </a:bodyPr>
          <a:lstStyle/>
          <a:p>
            <a:r>
              <a:rPr lang="en-US" dirty="0">
                <a:latin typeface="Algerian" panose="04020705040A02060702" pitchFamily="82" charset="0"/>
              </a:rPr>
              <a:t>PSFD </a:t>
            </a:r>
            <a:r>
              <a:rPr lang="en-US" dirty="0" err="1">
                <a:latin typeface="Algerian" panose="04020705040A02060702" pitchFamily="82" charset="0"/>
              </a:rPr>
              <a:t>PRoject</a:t>
            </a:r>
            <a:r>
              <a:rPr lang="en-US" dirty="0">
                <a:latin typeface="Algerian" panose="04020705040A02060702" pitchFamily="82" charset="0"/>
              </a:rPr>
              <a:t> </a:t>
            </a:r>
          </a:p>
        </p:txBody>
      </p:sp>
      <p:graphicFrame>
        <p:nvGraphicFramePr>
          <p:cNvPr id="14" name="Content Placeholder 2">
            <a:extLst>
              <a:ext uri="{FF2B5EF4-FFF2-40B4-BE49-F238E27FC236}">
                <a16:creationId xmlns:a16="http://schemas.microsoft.com/office/drawing/2014/main" id="{F702AF2C-1A32-43A1-88D8-86CDA3F7AE3E}"/>
              </a:ext>
            </a:extLst>
          </p:cNvPr>
          <p:cNvGraphicFramePr>
            <a:graphicFrameLocks noGrp="1"/>
          </p:cNvGraphicFramePr>
          <p:nvPr>
            <p:ph idx="1"/>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023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76482359-712C-4926-8BAA-A1BF9AF37DC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kern="1200" dirty="0">
                <a:solidFill>
                  <a:srgbClr val="080808"/>
                </a:solidFill>
                <a:latin typeface="Algerian" panose="04020705040A02060702" pitchFamily="82" charset="0"/>
              </a:rPr>
              <a:t>Implementation</a:t>
            </a: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646931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0C18469-DD40-4F36-848A-A1E22357B17C}"/>
              </a:ext>
            </a:extLst>
          </p:cNvPr>
          <p:cNvPicPr>
            <a:picLocks noChangeAspect="1"/>
          </p:cNvPicPr>
          <p:nvPr/>
        </p:nvPicPr>
        <p:blipFill>
          <a:blip r:embed="rId2"/>
          <a:stretch>
            <a:fillRect/>
          </a:stretch>
        </p:blipFill>
        <p:spPr>
          <a:xfrm>
            <a:off x="643467" y="689103"/>
            <a:ext cx="10905066" cy="5479794"/>
          </a:xfrm>
          <a:prstGeom prst="rect">
            <a:avLst/>
          </a:prstGeom>
        </p:spPr>
      </p:pic>
    </p:spTree>
    <p:extLst>
      <p:ext uri="{BB962C8B-B14F-4D97-AF65-F5344CB8AC3E}">
        <p14:creationId xmlns:p14="http://schemas.microsoft.com/office/powerpoint/2010/main" val="38375736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D11DE6-F88A-461C-8348-D2182AAD6A3B}"/>
              </a:ext>
            </a:extLst>
          </p:cNvPr>
          <p:cNvPicPr>
            <a:picLocks noChangeAspect="1"/>
          </p:cNvPicPr>
          <p:nvPr/>
        </p:nvPicPr>
        <p:blipFill>
          <a:blip r:embed="rId2"/>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17567616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F53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D28026E-7ED5-4161-AC9D-39583A4325DA}"/>
              </a:ext>
            </a:extLst>
          </p:cNvPr>
          <p:cNvPicPr>
            <a:picLocks noChangeAspect="1"/>
          </p:cNvPicPr>
          <p:nvPr/>
        </p:nvPicPr>
        <p:blipFill>
          <a:blip r:embed="rId2"/>
          <a:stretch>
            <a:fillRect/>
          </a:stretch>
        </p:blipFill>
        <p:spPr>
          <a:xfrm>
            <a:off x="643467" y="716364"/>
            <a:ext cx="10905066" cy="5425271"/>
          </a:xfrm>
          <a:prstGeom prst="rect">
            <a:avLst/>
          </a:prstGeom>
        </p:spPr>
      </p:pic>
    </p:spTree>
    <p:extLst>
      <p:ext uri="{BB962C8B-B14F-4D97-AF65-F5344CB8AC3E}">
        <p14:creationId xmlns:p14="http://schemas.microsoft.com/office/powerpoint/2010/main" val="2372201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34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8404A89-BF23-4FA0-84FF-2B95A551B9AC}"/>
              </a:ext>
            </a:extLst>
          </p:cNvPr>
          <p:cNvPicPr>
            <a:picLocks noChangeAspect="1"/>
          </p:cNvPicPr>
          <p:nvPr/>
        </p:nvPicPr>
        <p:blipFill>
          <a:blip r:embed="rId2"/>
          <a:stretch>
            <a:fillRect/>
          </a:stretch>
        </p:blipFill>
        <p:spPr>
          <a:xfrm>
            <a:off x="643467" y="798152"/>
            <a:ext cx="10905066" cy="5261695"/>
          </a:xfrm>
          <a:prstGeom prst="rect">
            <a:avLst/>
          </a:prstGeom>
        </p:spPr>
      </p:pic>
    </p:spTree>
    <p:extLst>
      <p:ext uri="{BB962C8B-B14F-4D97-AF65-F5344CB8AC3E}">
        <p14:creationId xmlns:p14="http://schemas.microsoft.com/office/powerpoint/2010/main" val="33593910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07A39F75-F37E-CB0E-DE7C-24155D9A91D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1D004-7760-42DE-BEED-5A03038BD9D4}"/>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9600" dirty="0">
                <a:solidFill>
                  <a:srgbClr val="FFFFFF"/>
                </a:solidFill>
                <a:latin typeface="Algerian" panose="04020705040A02060702" pitchFamily="82" charset="0"/>
              </a:rPr>
              <a:t>Results</a:t>
            </a:r>
          </a:p>
        </p:txBody>
      </p:sp>
    </p:spTree>
    <p:extLst>
      <p:ext uri="{BB962C8B-B14F-4D97-AF65-F5344CB8AC3E}">
        <p14:creationId xmlns:p14="http://schemas.microsoft.com/office/powerpoint/2010/main" val="21568817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4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6B0879-AE87-412A-82EC-E120AD8D1757}"/>
              </a:ext>
            </a:extLst>
          </p:cNvPr>
          <p:cNvPicPr>
            <a:picLocks noChangeAspect="1"/>
          </p:cNvPicPr>
          <p:nvPr/>
        </p:nvPicPr>
        <p:blipFill>
          <a:blip r:embed="rId2"/>
          <a:stretch>
            <a:fillRect/>
          </a:stretch>
        </p:blipFill>
        <p:spPr>
          <a:xfrm>
            <a:off x="643467" y="866310"/>
            <a:ext cx="10905066" cy="5125380"/>
          </a:xfrm>
          <a:prstGeom prst="rect">
            <a:avLst/>
          </a:prstGeom>
        </p:spPr>
      </p:pic>
    </p:spTree>
    <p:extLst>
      <p:ext uri="{BB962C8B-B14F-4D97-AF65-F5344CB8AC3E}">
        <p14:creationId xmlns:p14="http://schemas.microsoft.com/office/powerpoint/2010/main" val="33709558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92539-82C0-4FC9-B685-90D0CBD5502F}"/>
              </a:ext>
            </a:extLst>
          </p:cNvPr>
          <p:cNvPicPr>
            <a:picLocks noChangeAspect="1"/>
          </p:cNvPicPr>
          <p:nvPr/>
        </p:nvPicPr>
        <p:blipFill rotWithShape="1">
          <a:blip r:embed="rId2"/>
          <a:srcRect r="15910" b="-1"/>
          <a:stretch/>
        </p:blipFill>
        <p:spPr>
          <a:xfrm>
            <a:off x="321733" y="321733"/>
            <a:ext cx="11548534" cy="6214534"/>
          </a:xfrm>
          <a:prstGeom prst="rect">
            <a:avLst/>
          </a:prstGeom>
        </p:spPr>
      </p:pic>
    </p:spTree>
    <p:extLst>
      <p:ext uri="{BB962C8B-B14F-4D97-AF65-F5344CB8AC3E}">
        <p14:creationId xmlns:p14="http://schemas.microsoft.com/office/powerpoint/2010/main" val="2990603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48210B64-8A10-498D-A58A-18718E7DB568}"/>
              </a:ext>
            </a:extLst>
          </p:cNvPr>
          <p:cNvPicPr>
            <a:picLocks noChangeAspect="1"/>
          </p:cNvPicPr>
          <p:nvPr/>
        </p:nvPicPr>
        <p:blipFill rotWithShape="1">
          <a:blip r:embed="rId2"/>
          <a:srcRect t="22920" r="9091" b="7030"/>
          <a:stretch/>
        </p:blipFill>
        <p:spPr>
          <a:xfrm>
            <a:off x="20" y="10"/>
            <a:ext cx="12191980" cy="6857990"/>
          </a:xfrm>
          <a:prstGeom prst="rect">
            <a:avLst/>
          </a:prstGeom>
        </p:spPr>
      </p:pic>
      <p:sp>
        <p:nvSpPr>
          <p:cNvPr id="60" name="Rectangle 1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6424C-B6EC-4E23-99D8-11A58BC8B5A9}"/>
              </a:ext>
            </a:extLst>
          </p:cNvPr>
          <p:cNvSpPr>
            <a:spLocks noGrp="1"/>
          </p:cNvSpPr>
          <p:nvPr>
            <p:ph type="title"/>
          </p:nvPr>
        </p:nvSpPr>
        <p:spPr>
          <a:xfrm>
            <a:off x="594804" y="640263"/>
            <a:ext cx="6619811" cy="1017087"/>
          </a:xfrm>
        </p:spPr>
        <p:txBody>
          <a:bodyPr vert="horz" lIns="91440" tIns="45720" rIns="91440" bIns="45720" rtlCol="0" anchor="ctr">
            <a:normAutofit/>
          </a:bodyPr>
          <a:lstStyle/>
          <a:p>
            <a:pPr algn="ctr"/>
            <a:r>
              <a:rPr lang="en-US" sz="4000" dirty="0">
                <a:latin typeface="Algerian" panose="04020705040A02060702" pitchFamily="82" charset="0"/>
              </a:rPr>
              <a:t>Applications</a:t>
            </a:r>
          </a:p>
        </p:txBody>
      </p:sp>
      <p:sp>
        <p:nvSpPr>
          <p:cNvPr id="61" name="TextBox 3">
            <a:extLst>
              <a:ext uri="{FF2B5EF4-FFF2-40B4-BE49-F238E27FC236}">
                <a16:creationId xmlns:a16="http://schemas.microsoft.com/office/drawing/2014/main" id="{4AD12B35-09EE-485E-9ECB-1A8130B7CAD0}"/>
              </a:ext>
            </a:extLst>
          </p:cNvPr>
          <p:cNvSpPr txBox="1"/>
          <p:nvPr/>
        </p:nvSpPr>
        <p:spPr>
          <a:xfrm>
            <a:off x="540288" y="1657350"/>
            <a:ext cx="6813011" cy="440055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500" dirty="0"/>
          </a:p>
        </p:txBody>
      </p:sp>
      <p:sp>
        <p:nvSpPr>
          <p:cNvPr id="3" name="TextBox 2">
            <a:extLst>
              <a:ext uri="{FF2B5EF4-FFF2-40B4-BE49-F238E27FC236}">
                <a16:creationId xmlns:a16="http://schemas.microsoft.com/office/drawing/2014/main" id="{1BB1292B-AC36-2FFA-B6DE-F07F6BA156D3}"/>
              </a:ext>
            </a:extLst>
          </p:cNvPr>
          <p:cNvSpPr txBox="1"/>
          <p:nvPr/>
        </p:nvSpPr>
        <p:spPr>
          <a:xfrm>
            <a:off x="556522" y="2419944"/>
            <a:ext cx="6758495" cy="2585323"/>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Amasis MT Pro" panose="02040504050005020304" pitchFamily="18" charset="0"/>
              </a:rPr>
              <a:t>Detection of vehicle number</a:t>
            </a:r>
          </a:p>
          <a:p>
            <a:pPr marL="571500" indent="-571500">
              <a:buFont typeface="Arial" panose="020B0604020202020204" pitchFamily="34" charset="0"/>
              <a:buChar char="•"/>
            </a:pPr>
            <a:r>
              <a:rPr lang="en-US" sz="3600" dirty="0">
                <a:latin typeface="Amasis MT Pro" panose="02040504050005020304" pitchFamily="18" charset="0"/>
              </a:rPr>
              <a:t>Banks for reading cheques</a:t>
            </a:r>
          </a:p>
          <a:p>
            <a:pPr marL="571500" indent="-571500">
              <a:buFont typeface="Arial" panose="020B0604020202020204" pitchFamily="34" charset="0"/>
              <a:buChar char="•"/>
            </a:pPr>
            <a:r>
              <a:rPr lang="en-US" sz="3600" dirty="0">
                <a:latin typeface="Amasis MT Pro" panose="02040504050005020304" pitchFamily="18" charset="0"/>
              </a:rPr>
              <a:t>Post Offices for arranging letters</a:t>
            </a:r>
          </a:p>
          <a:p>
            <a:endParaRPr lang="en-IN" dirty="0"/>
          </a:p>
        </p:txBody>
      </p:sp>
    </p:spTree>
    <p:extLst>
      <p:ext uri="{BB962C8B-B14F-4D97-AF65-F5344CB8AC3E}">
        <p14:creationId xmlns:p14="http://schemas.microsoft.com/office/powerpoint/2010/main" val="17250716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6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8C812-80C5-43A9-97E7-A115C5C3653C}"/>
              </a:ext>
            </a:extLst>
          </p:cNvPr>
          <p:cNvSpPr>
            <a:spLocks noGrp="1"/>
          </p:cNvSpPr>
          <p:nvPr>
            <p:ph type="title"/>
          </p:nvPr>
        </p:nvSpPr>
        <p:spPr>
          <a:xfrm>
            <a:off x="193139" y="1355597"/>
            <a:ext cx="4368602" cy="922329"/>
          </a:xfrm>
        </p:spPr>
        <p:txBody>
          <a:bodyPr vert="horz" lIns="91440" tIns="45720" rIns="91440" bIns="45720" rtlCol="0" anchor="b">
            <a:normAutofit fontScale="90000"/>
          </a:bodyPr>
          <a:lstStyle/>
          <a:p>
            <a:r>
              <a:rPr lang="en-US" sz="5400" dirty="0">
                <a:latin typeface="Algerian" panose="04020705040A02060702" pitchFamily="82" charset="0"/>
              </a:rPr>
              <a:t>Conclusion and future work</a:t>
            </a:r>
          </a:p>
        </p:txBody>
      </p:sp>
      <p:sp>
        <p:nvSpPr>
          <p:cNvPr id="7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3">
            <a:extLst>
              <a:ext uri="{FF2B5EF4-FFF2-40B4-BE49-F238E27FC236}">
                <a16:creationId xmlns:a16="http://schemas.microsoft.com/office/drawing/2014/main" id="{7DB7BCFF-5B55-4766-8121-8BB27FC9E4F6}"/>
              </a:ext>
            </a:extLst>
          </p:cNvPr>
          <p:cNvSpPr txBox="1"/>
          <p:nvPr/>
        </p:nvSpPr>
        <p:spPr>
          <a:xfrm>
            <a:off x="76200" y="2872899"/>
            <a:ext cx="5235502" cy="398509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Several OCR systems were studied and accurate methods, techniques were analyzed. OCR is a challenging area of research and introduces new challenges with its changing dynamics. </a:t>
            </a:r>
          </a:p>
          <a:p>
            <a:pPr indent="-228600">
              <a:lnSpc>
                <a:spcPct val="90000"/>
              </a:lnSpc>
              <a:spcAft>
                <a:spcPts val="600"/>
              </a:spcAft>
              <a:buFont typeface="Arial" panose="020B0604020202020204" pitchFamily="34" charset="0"/>
              <a:buChar char="•"/>
            </a:pPr>
            <a:r>
              <a:rPr lang="en-US" sz="2000" dirty="0"/>
              <a:t>The most widely used Machine learning algorithm i.e CNN will be trained and tested on the same dataset in order acquire the comparison between the classifiers. Utilizing these deep learning techniques, a high amount of accuracy can be obtained</a:t>
            </a:r>
          </a:p>
          <a:p>
            <a:pPr indent="-228600">
              <a:lnSpc>
                <a:spcPct val="90000"/>
              </a:lnSpc>
              <a:spcAft>
                <a:spcPts val="600"/>
              </a:spcAft>
              <a:buFont typeface="Arial" panose="020B0604020202020204" pitchFamily="34" charset="0"/>
              <a:buChar char="•"/>
            </a:pPr>
            <a:r>
              <a:rPr lang="en-US" sz="2000" dirty="0"/>
              <a:t>In future we want to develop alphabet recognizing system.</a:t>
            </a:r>
          </a:p>
        </p:txBody>
      </p:sp>
      <p:pic>
        <p:nvPicPr>
          <p:cNvPr id="5" name="Picture 4" descr="One in a crowd">
            <a:extLst>
              <a:ext uri="{FF2B5EF4-FFF2-40B4-BE49-F238E27FC236}">
                <a16:creationId xmlns:a16="http://schemas.microsoft.com/office/drawing/2014/main" id="{675DAB96-229F-4CAC-9220-4A8EED48F4B4}"/>
              </a:ext>
            </a:extLst>
          </p:cNvPr>
          <p:cNvPicPr>
            <a:picLocks noChangeAspect="1"/>
          </p:cNvPicPr>
          <p:nvPr/>
        </p:nvPicPr>
        <p:blipFill rotWithShape="1">
          <a:blip r:embed="rId2"/>
          <a:srcRect l="16744" r="80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2484209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Shape 18">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66DE4-8684-46E3-AEFD-91F9D683D2FD}"/>
              </a:ext>
            </a:extLst>
          </p:cNvPr>
          <p:cNvSpPr>
            <a:spLocks noGrp="1"/>
          </p:cNvSpPr>
          <p:nvPr>
            <p:ph type="title"/>
          </p:nvPr>
        </p:nvSpPr>
        <p:spPr>
          <a:xfrm>
            <a:off x="2381534" y="1344304"/>
            <a:ext cx="7383673" cy="2549216"/>
          </a:xfrm>
        </p:spPr>
        <p:txBody>
          <a:bodyPr vert="horz" lIns="91440" tIns="45720" rIns="91440" bIns="45720" rtlCol="0" anchor="b">
            <a:normAutofit/>
          </a:bodyPr>
          <a:lstStyle/>
          <a:p>
            <a:pPr algn="ctr"/>
            <a:r>
              <a:rPr lang="en-US" sz="5400" kern="1200" dirty="0">
                <a:solidFill>
                  <a:schemeClr val="bg1"/>
                </a:solidFill>
                <a:effectLst>
                  <a:glow rad="228600">
                    <a:schemeClr val="tx1">
                      <a:alpha val="40000"/>
                    </a:schemeClr>
                  </a:glow>
                </a:effectLst>
                <a:latin typeface="Algerian" panose="04020705040A02060702" pitchFamily="82" charset="0"/>
              </a:rPr>
              <a:t>Handwritten Digit Recognition using Python</a:t>
            </a:r>
            <a:endParaRPr lang="en-US" sz="5400" kern="1200" dirty="0">
              <a:solidFill>
                <a:schemeClr val="bg1"/>
              </a:solidFill>
              <a:latin typeface="Algerian" panose="04020705040A02060702" pitchFamily="82" charset="0"/>
            </a:endParaRPr>
          </a:p>
        </p:txBody>
      </p:sp>
      <p:sp>
        <p:nvSpPr>
          <p:cNvPr id="27" name="Oval 2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a:extLst>
              <a:ext uri="{FF2B5EF4-FFF2-40B4-BE49-F238E27FC236}">
                <a16:creationId xmlns:a16="http://schemas.microsoft.com/office/drawing/2014/main" id="{A7A5E67D-7C21-45B9-91B6-1EC417BDBF18}"/>
              </a:ext>
            </a:extLst>
          </p:cNvPr>
          <p:cNvSpPr txBox="1"/>
          <p:nvPr/>
        </p:nvSpPr>
        <p:spPr>
          <a:xfrm>
            <a:off x="2198519" y="4529611"/>
            <a:ext cx="7886514" cy="923330"/>
          </a:xfrm>
          <a:prstGeom prst="rect">
            <a:avLst/>
          </a:prstGeom>
          <a:noFill/>
        </p:spPr>
        <p:txBody>
          <a:bodyPr wrap="square" rtlCol="0">
            <a:spAutoFit/>
          </a:bodyPr>
          <a:lstStyle/>
          <a:p>
            <a:r>
              <a:rPr lang="en-US" i="1" dirty="0">
                <a:solidFill>
                  <a:schemeClr val="bg1"/>
                </a:solidFill>
                <a:latin typeface="Algerian" panose="04020705040A02060702" pitchFamily="82" charset="0"/>
              </a:rPr>
              <a:t>REFERENCE</a:t>
            </a:r>
            <a:r>
              <a:rPr lang="en-US" dirty="0">
                <a:solidFill>
                  <a:schemeClr val="bg1"/>
                </a:solidFill>
                <a:latin typeface="Algerian" panose="04020705040A02060702" pitchFamily="82" charset="0"/>
              </a:rPr>
              <a:t>: </a:t>
            </a:r>
            <a:r>
              <a:rPr lang="en-US" dirty="0">
                <a:latin typeface="Algerian" panose="04020705040A02060702" pitchFamily="82" charset="0"/>
                <a:hlinkClick r:id="rId2"/>
              </a:rPr>
              <a:t>Deep Learning Project - Handwritten Digit Recognition using Python - </a:t>
            </a:r>
            <a:r>
              <a:rPr lang="en-US" dirty="0" err="1">
                <a:latin typeface="Algerian" panose="04020705040A02060702" pitchFamily="82" charset="0"/>
                <a:hlinkClick r:id="rId2"/>
              </a:rPr>
              <a:t>DataFlair</a:t>
            </a:r>
            <a:r>
              <a:rPr lang="en-US" dirty="0">
                <a:latin typeface="Algerian" panose="04020705040A02060702" pitchFamily="82" charset="0"/>
                <a:hlinkClick r:id="rId2"/>
              </a:rPr>
              <a:t> (data-</a:t>
            </a:r>
            <a:r>
              <a:rPr lang="en-US" dirty="0" err="1">
                <a:latin typeface="Algerian" panose="04020705040A02060702" pitchFamily="82" charset="0"/>
                <a:hlinkClick r:id="rId2"/>
              </a:rPr>
              <a:t>flair.training</a:t>
            </a:r>
            <a:r>
              <a:rPr lang="en-US" dirty="0">
                <a:latin typeface="Algerian" panose="04020705040A02060702" pitchFamily="82" charset="0"/>
                <a:hlinkClick r:id="rId2"/>
              </a:rPr>
              <a:t>)</a:t>
            </a:r>
            <a:endParaRPr lang="en-US" dirty="0">
              <a:latin typeface="Algerian" panose="04020705040A02060702" pitchFamily="82" charset="0"/>
            </a:endParaRPr>
          </a:p>
          <a:p>
            <a:endParaRPr lang="en-IN" dirty="0"/>
          </a:p>
        </p:txBody>
      </p:sp>
    </p:spTree>
    <p:extLst>
      <p:ext uri="{BB962C8B-B14F-4D97-AF65-F5344CB8AC3E}">
        <p14:creationId xmlns:p14="http://schemas.microsoft.com/office/powerpoint/2010/main" val="531884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1254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ailroad tracks intersecting">
            <a:extLst>
              <a:ext uri="{FF2B5EF4-FFF2-40B4-BE49-F238E27FC236}">
                <a16:creationId xmlns:a16="http://schemas.microsoft.com/office/drawing/2014/main" id="{95FBA615-9162-4A91-8A9B-3CB274E6AB37}"/>
              </a:ext>
            </a:extLst>
          </p:cNvPr>
          <p:cNvPicPr>
            <a:picLocks noChangeAspect="1"/>
          </p:cNvPicPr>
          <p:nvPr/>
        </p:nvPicPr>
        <p:blipFill rotWithShape="1">
          <a:blip r:embed="rId2">
            <a:alphaModFix amt="40000"/>
          </a:blip>
          <a:srcRect t="15068" b="28682"/>
          <a:stretch/>
        </p:blipFill>
        <p:spPr>
          <a:xfrm>
            <a:off x="20" y="0"/>
            <a:ext cx="12191980" cy="6857990"/>
          </a:xfrm>
          <a:prstGeom prst="rect">
            <a:avLst/>
          </a:prstGeom>
        </p:spPr>
      </p:pic>
      <p:sp>
        <p:nvSpPr>
          <p:cNvPr id="2" name="Title 1">
            <a:extLst>
              <a:ext uri="{FF2B5EF4-FFF2-40B4-BE49-F238E27FC236}">
                <a16:creationId xmlns:a16="http://schemas.microsoft.com/office/drawing/2014/main" id="{FA9113E2-845C-4C19-8EED-4CDDCD60409B}"/>
              </a:ext>
            </a:extLst>
          </p:cNvPr>
          <p:cNvSpPr>
            <a:spLocks noGrp="1"/>
          </p:cNvSpPr>
          <p:nvPr>
            <p:ph type="title"/>
          </p:nvPr>
        </p:nvSpPr>
        <p:spPr>
          <a:xfrm>
            <a:off x="841249" y="941832"/>
            <a:ext cx="10506456" cy="2057400"/>
          </a:xfrm>
        </p:spPr>
        <p:txBody>
          <a:bodyPr vert="horz" lIns="91440" tIns="45720" rIns="91440" bIns="45720" rtlCol="0" anchor="b">
            <a:normAutofit/>
          </a:bodyPr>
          <a:lstStyle/>
          <a:p>
            <a:pPr algn="ctr"/>
            <a:r>
              <a:rPr lang="en-US" sz="6000" dirty="0">
                <a:latin typeface="Algerian" panose="04020705040A02060702" pitchFamily="82" charset="0"/>
              </a:rPr>
              <a:t>Outline</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DEDF081-D326-400B-9817-973143C54DE4}"/>
              </a:ext>
            </a:extLst>
          </p:cNvPr>
          <p:cNvSpPr txBox="1"/>
          <p:nvPr/>
        </p:nvSpPr>
        <p:spPr>
          <a:xfrm>
            <a:off x="542925" y="3502151"/>
            <a:ext cx="10804779" cy="3174873"/>
          </a:xfrm>
          <a:prstGeom prst="rect">
            <a:avLst/>
          </a:prstGeom>
        </p:spPr>
        <p:txBody>
          <a:bodyPr vert="horz" lIns="91440" tIns="45720" rIns="91440" bIns="45720" rtlCol="0">
            <a:normAutofit fontScale="77500" lnSpcReduction="20000"/>
          </a:bodyPr>
          <a:lstStyle/>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Abstract</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Introduction</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Literature Survey</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Existing System and Proposed System</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Algorithm</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Implementation</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Results</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Conclusion and Future work</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991226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F7788-03A3-49B5-9649-CFA6A1268B77}"/>
              </a:ext>
            </a:extLst>
          </p:cNvPr>
          <p:cNvSpPr>
            <a:spLocks noGrp="1"/>
          </p:cNvSpPr>
          <p:nvPr>
            <p:ph type="title"/>
          </p:nvPr>
        </p:nvSpPr>
        <p:spPr>
          <a:xfrm>
            <a:off x="1102368" y="1877492"/>
            <a:ext cx="4030132" cy="3215373"/>
          </a:xfrm>
        </p:spPr>
        <p:txBody>
          <a:bodyPr>
            <a:normAutofit/>
          </a:bodyPr>
          <a:lstStyle/>
          <a:p>
            <a:pPr algn="ctr"/>
            <a:r>
              <a:rPr lang="en-US" dirty="0">
                <a:solidFill>
                  <a:schemeClr val="bg1"/>
                </a:solidFill>
                <a:latin typeface="Algerian" panose="04020705040A02060702" pitchFamily="82" charset="0"/>
              </a:rPr>
              <a:t>Abstract</a:t>
            </a:r>
            <a:endParaRPr lang="en-IN" dirty="0">
              <a:solidFill>
                <a:schemeClr val="bg1"/>
              </a:solidFill>
              <a:latin typeface="Algerian" panose="04020705040A02060702" pitchFamily="82" charset="0"/>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28A41E8B-2F08-4938-833A-100705662B4D}"/>
              </a:ext>
            </a:extLst>
          </p:cNvPr>
          <p:cNvSpPr>
            <a:spLocks noGrp="1"/>
          </p:cNvSpPr>
          <p:nvPr>
            <p:ph idx="1"/>
          </p:nvPr>
        </p:nvSpPr>
        <p:spPr>
          <a:xfrm>
            <a:off x="5718229" y="861934"/>
            <a:ext cx="6228800" cy="5112754"/>
          </a:xfrm>
        </p:spPr>
        <p:txBody>
          <a:bodyPr>
            <a:normAutofit fontScale="92500" lnSpcReduction="10000"/>
          </a:bodyPr>
          <a:lstStyle/>
          <a:p>
            <a:r>
              <a:rPr lang="en-US" dirty="0">
                <a:solidFill>
                  <a:schemeClr val="bg1"/>
                </a:solidFill>
              </a:rPr>
              <a:t>Optical Character Recognition (OCR) is a subfield of Image Processing which is concerned with extracting text from images or scanned documents. </a:t>
            </a:r>
          </a:p>
          <a:p>
            <a:r>
              <a:rPr lang="en-US" dirty="0">
                <a:solidFill>
                  <a:schemeClr val="bg1"/>
                </a:solidFill>
              </a:rPr>
              <a:t>An OCR system depends mainly on feature extraction, recognition and classification into appropriate labels.</a:t>
            </a:r>
          </a:p>
          <a:p>
            <a:r>
              <a:rPr lang="en-US" dirty="0">
                <a:solidFill>
                  <a:schemeClr val="bg1"/>
                </a:solidFill>
              </a:rPr>
              <a:t>In this project, we have chosen to focus on recognizing handwritten digits with at most accuracy. </a:t>
            </a:r>
          </a:p>
          <a:p>
            <a:r>
              <a:rPr lang="en-US" dirty="0">
                <a:solidFill>
                  <a:schemeClr val="bg1"/>
                </a:solidFill>
              </a:rPr>
              <a:t>The challenge in this project is to use CNN algorithm, in order to maximize the accuracy of predicting the handwritten digits.</a:t>
            </a:r>
            <a:endParaRPr lang="en-IN"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811634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A410EE0-5E29-4AC2-B7A3-1AD3C4A6C658}"/>
              </a:ext>
            </a:extLst>
          </p:cNvPr>
          <p:cNvSpPr>
            <a:spLocks noGrp="1"/>
          </p:cNvSpPr>
          <p:nvPr>
            <p:ph type="title"/>
          </p:nvPr>
        </p:nvSpPr>
        <p:spPr>
          <a:xfrm>
            <a:off x="212542" y="1735846"/>
            <a:ext cx="4269464" cy="3364112"/>
          </a:xfrm>
        </p:spPr>
        <p:txBody>
          <a:bodyPr anchor="ctr">
            <a:normAutofit/>
          </a:bodyPr>
          <a:lstStyle/>
          <a:p>
            <a:r>
              <a:rPr lang="en-US" sz="4800" dirty="0">
                <a:solidFill>
                  <a:schemeClr val="bg1"/>
                </a:solidFill>
                <a:latin typeface="Algerian" panose="04020705040A02060702" pitchFamily="82" charset="0"/>
              </a:rPr>
              <a:t>Introduction</a:t>
            </a:r>
            <a:endParaRPr lang="en-IN" sz="4800" dirty="0">
              <a:solidFill>
                <a:schemeClr val="bg1"/>
              </a:solidFill>
              <a:latin typeface="Algerian" panose="04020705040A02060702" pitchFamily="82" charset="0"/>
            </a:endParaRPr>
          </a:p>
        </p:txBody>
      </p:sp>
      <p:graphicFrame>
        <p:nvGraphicFramePr>
          <p:cNvPr id="16" name="Content Placeholder 2">
            <a:extLst>
              <a:ext uri="{FF2B5EF4-FFF2-40B4-BE49-F238E27FC236}">
                <a16:creationId xmlns:a16="http://schemas.microsoft.com/office/drawing/2014/main" id="{5D36E061-EC95-4ADA-958D-C43428DFC4A2}"/>
              </a:ext>
            </a:extLst>
          </p:cNvPr>
          <p:cNvGraphicFramePr>
            <a:graphicFrameLocks noGrp="1"/>
          </p:cNvGraphicFramePr>
          <p:nvPr>
            <p:ph idx="1"/>
          </p:nvPr>
        </p:nvGraphicFramePr>
        <p:xfrm>
          <a:off x="4907089" y="681628"/>
          <a:ext cx="6782539" cy="6001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application, shape&#10;&#10;Description automatically generated">
            <a:extLst>
              <a:ext uri="{FF2B5EF4-FFF2-40B4-BE49-F238E27FC236}">
                <a16:creationId xmlns:a16="http://schemas.microsoft.com/office/drawing/2014/main" id="{A5E19C6D-4C77-4F3E-B8BE-ADBF9482ACDB}"/>
              </a:ext>
            </a:extLst>
          </p:cNvPr>
          <p:cNvPicPr>
            <a:picLocks noChangeAspect="1"/>
          </p:cNvPicPr>
          <p:nvPr/>
        </p:nvPicPr>
        <p:blipFill>
          <a:blip r:embed="rId7"/>
          <a:stretch>
            <a:fillRect/>
          </a:stretch>
        </p:blipFill>
        <p:spPr>
          <a:xfrm>
            <a:off x="212541" y="4521869"/>
            <a:ext cx="4269463" cy="1660347"/>
          </a:xfrm>
          <a:prstGeom prst="rect">
            <a:avLst/>
          </a:prstGeom>
        </p:spPr>
      </p:pic>
    </p:spTree>
    <p:extLst>
      <p:ext uri="{BB962C8B-B14F-4D97-AF65-F5344CB8AC3E}">
        <p14:creationId xmlns:p14="http://schemas.microsoft.com/office/powerpoint/2010/main" val="20170289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15F76-8653-4975-ADA1-B73BC3392964}"/>
              </a:ext>
            </a:extLst>
          </p:cNvPr>
          <p:cNvSpPr>
            <a:spLocks noGrp="1"/>
          </p:cNvSpPr>
          <p:nvPr>
            <p:ph type="title"/>
          </p:nvPr>
        </p:nvSpPr>
        <p:spPr>
          <a:xfrm>
            <a:off x="838200" y="365125"/>
            <a:ext cx="10515600" cy="880969"/>
          </a:xfrm>
        </p:spPr>
        <p:txBody>
          <a:bodyPr>
            <a:normAutofit/>
          </a:bodyPr>
          <a:lstStyle/>
          <a:p>
            <a:pPr algn="ctr"/>
            <a:r>
              <a:rPr lang="en-US" sz="4000" b="1" dirty="0">
                <a:solidFill>
                  <a:srgbClr val="FF0000"/>
                </a:solidFill>
                <a:latin typeface="Times New Roman" panose="02020603050405020304" pitchFamily="18" charset="0"/>
                <a:cs typeface="Times New Roman" panose="02020603050405020304" pitchFamily="18" charset="0"/>
              </a:rPr>
              <a:t>Literature Survey</a:t>
            </a:r>
            <a:endParaRPr lang="en-IN" sz="40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4EAD0C22-2423-4FB3-A022-E021931A1D1B}"/>
              </a:ext>
            </a:extLst>
          </p:cNvPr>
          <p:cNvGraphicFramePr>
            <a:graphicFrameLocks noGrp="1"/>
          </p:cNvGraphicFramePr>
          <p:nvPr>
            <p:ph idx="1"/>
            <p:extLst>
              <p:ext uri="{D42A27DB-BD31-4B8C-83A1-F6EECF244321}">
                <p14:modId xmlns:p14="http://schemas.microsoft.com/office/powerpoint/2010/main" val="189101665"/>
              </p:ext>
            </p:extLst>
          </p:nvPr>
        </p:nvGraphicFramePr>
        <p:xfrm>
          <a:off x="1000664" y="1501507"/>
          <a:ext cx="10450287" cy="4991368"/>
        </p:xfrm>
        <a:graphic>
          <a:graphicData uri="http://schemas.openxmlformats.org/drawingml/2006/table">
            <a:tbl>
              <a:tblPr firstRow="1" firstCol="1" bandRow="1">
                <a:tableStyleId>{5C22544A-7EE6-4342-B048-85BDC9FD1C3A}</a:tableStyleId>
              </a:tblPr>
              <a:tblGrid>
                <a:gridCol w="666977">
                  <a:extLst>
                    <a:ext uri="{9D8B030D-6E8A-4147-A177-3AD203B41FA5}">
                      <a16:colId xmlns:a16="http://schemas.microsoft.com/office/drawing/2014/main" val="5386688"/>
                    </a:ext>
                  </a:extLst>
                </a:gridCol>
                <a:gridCol w="3512742">
                  <a:extLst>
                    <a:ext uri="{9D8B030D-6E8A-4147-A177-3AD203B41FA5}">
                      <a16:colId xmlns:a16="http://schemas.microsoft.com/office/drawing/2014/main" val="3390586393"/>
                    </a:ext>
                  </a:extLst>
                </a:gridCol>
                <a:gridCol w="2089860">
                  <a:extLst>
                    <a:ext uri="{9D8B030D-6E8A-4147-A177-3AD203B41FA5}">
                      <a16:colId xmlns:a16="http://schemas.microsoft.com/office/drawing/2014/main" val="315486687"/>
                    </a:ext>
                  </a:extLst>
                </a:gridCol>
                <a:gridCol w="2089860">
                  <a:extLst>
                    <a:ext uri="{9D8B030D-6E8A-4147-A177-3AD203B41FA5}">
                      <a16:colId xmlns:a16="http://schemas.microsoft.com/office/drawing/2014/main" val="1180192361"/>
                    </a:ext>
                  </a:extLst>
                </a:gridCol>
                <a:gridCol w="2090848">
                  <a:extLst>
                    <a:ext uri="{9D8B030D-6E8A-4147-A177-3AD203B41FA5}">
                      <a16:colId xmlns:a16="http://schemas.microsoft.com/office/drawing/2014/main" val="1695899548"/>
                    </a:ext>
                  </a:extLst>
                </a:gridCol>
              </a:tblGrid>
              <a:tr h="557575">
                <a:tc>
                  <a:txBody>
                    <a:bodyPr/>
                    <a:lstStyle/>
                    <a:p>
                      <a:pPr marL="0" marR="0" algn="l">
                        <a:spcBef>
                          <a:spcPts val="0"/>
                        </a:spcBef>
                        <a:spcAft>
                          <a:spcPts val="0"/>
                        </a:spcAft>
                      </a:pPr>
                      <a:r>
                        <a:rPr lang="en-US" sz="1800">
                          <a:effectLst/>
                          <a:latin typeface="Amasis MT Pro" panose="02040504050005020304" pitchFamily="18" charset="0"/>
                        </a:rPr>
                        <a:t>s.no</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Title</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Author</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Journal and year</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scope</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2992002"/>
                  </a:ext>
                </a:extLst>
              </a:tr>
              <a:tr h="836362">
                <a:tc>
                  <a:txBody>
                    <a:bodyPr/>
                    <a:lstStyle/>
                    <a:p>
                      <a:pPr marL="0" marR="0" algn="l">
                        <a:spcBef>
                          <a:spcPts val="0"/>
                        </a:spcBef>
                        <a:spcAft>
                          <a:spcPts val="0"/>
                        </a:spcAft>
                      </a:pPr>
                      <a:r>
                        <a:rPr lang="en-US" sz="1800">
                          <a:effectLst/>
                          <a:latin typeface="Amasis MT Pro" panose="02040504050005020304" pitchFamily="18" charset="0"/>
                        </a:rPr>
                        <a:t>1</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dirty="0">
                          <a:effectLst/>
                          <a:latin typeface="Amasis MT Pro" panose="02040504050005020304" pitchFamily="18" charset="0"/>
                        </a:rPr>
                        <a:t>Handwritten Digit Recognition:</a:t>
                      </a:r>
                    </a:p>
                    <a:p>
                      <a:pPr marL="0" marR="0" algn="l">
                        <a:spcBef>
                          <a:spcPts val="0"/>
                        </a:spcBef>
                        <a:spcAft>
                          <a:spcPts val="0"/>
                        </a:spcAft>
                      </a:pPr>
                      <a:r>
                        <a:rPr lang="en-US" sz="1800" dirty="0">
                          <a:effectLst/>
                          <a:latin typeface="Amasis MT Pro" panose="02040504050005020304" pitchFamily="18" charset="0"/>
                        </a:rPr>
                        <a:t>A Neural Network Demo</a:t>
                      </a:r>
                      <a:endParaRPr lang="en-US" sz="1800" dirty="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erend Jan van der Zwaag</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Research Gate </a:t>
                      </a:r>
                    </a:p>
                    <a:p>
                      <a:pPr marL="0" marR="0" algn="l">
                        <a:spcBef>
                          <a:spcPts val="0"/>
                        </a:spcBef>
                        <a:spcAft>
                          <a:spcPts val="0"/>
                        </a:spcAft>
                      </a:pPr>
                      <a:r>
                        <a:rPr lang="en-US" sz="1800">
                          <a:effectLst/>
                          <a:latin typeface="Amasis MT Pro" panose="02040504050005020304" pitchFamily="18" charset="0"/>
                        </a:rPr>
                        <a:t>--2001</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Improved detection in digits</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3372872"/>
                  </a:ext>
                </a:extLst>
              </a:tr>
              <a:tr h="836362">
                <a:tc>
                  <a:txBody>
                    <a:bodyPr/>
                    <a:lstStyle/>
                    <a:p>
                      <a:pPr marL="0" marR="0" algn="l">
                        <a:spcBef>
                          <a:spcPts val="0"/>
                        </a:spcBef>
                        <a:spcAft>
                          <a:spcPts val="0"/>
                        </a:spcAft>
                      </a:pPr>
                      <a:r>
                        <a:rPr lang="en-US" sz="1800">
                          <a:effectLst/>
                          <a:latin typeface="Amasis MT Pro" panose="02040504050005020304" pitchFamily="18" charset="0"/>
                        </a:rPr>
                        <a:t>2</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Handwritten Digit Recognition using Machine and Deep Learning Algorithms</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Ritik Dixit,</a:t>
                      </a:r>
                    </a:p>
                    <a:p>
                      <a:pPr marL="0" marR="0" algn="l">
                        <a:spcBef>
                          <a:spcPts val="0"/>
                        </a:spcBef>
                        <a:spcAft>
                          <a:spcPts val="0"/>
                        </a:spcAft>
                      </a:pPr>
                      <a:r>
                        <a:rPr lang="en-US" sz="1800">
                          <a:effectLst/>
                          <a:latin typeface="Amasis MT Pro" panose="02040504050005020304" pitchFamily="18" charset="0"/>
                        </a:rPr>
                        <a:t>Rishika Kushwah,</a:t>
                      </a:r>
                    </a:p>
                    <a:p>
                      <a:pPr marL="0" marR="0" algn="l">
                        <a:spcBef>
                          <a:spcPts val="0"/>
                        </a:spcBef>
                        <a:spcAft>
                          <a:spcPts val="0"/>
                        </a:spcAft>
                      </a:pPr>
                      <a:r>
                        <a:rPr lang="en-US" sz="1800">
                          <a:effectLst/>
                          <a:latin typeface="Amasis MT Pro" panose="02040504050005020304" pitchFamily="18" charset="0"/>
                        </a:rPr>
                        <a:t>Samay Pashine</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opensource</a:t>
                      </a:r>
                    </a:p>
                    <a:p>
                      <a:pPr marL="0" marR="0" algn="l">
                        <a:spcBef>
                          <a:spcPts val="0"/>
                        </a:spcBef>
                        <a:spcAft>
                          <a:spcPts val="0"/>
                        </a:spcAft>
                      </a:pPr>
                      <a:r>
                        <a:rPr lang="en-US" sz="1800">
                          <a:effectLst/>
                          <a:latin typeface="Amasis MT Pro" panose="02040504050005020304" pitchFamily="18" charset="0"/>
                        </a:rPr>
                        <a:t>-2021</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Improvement using deep learning algo</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2392646"/>
                  </a:ext>
                </a:extLst>
              </a:tr>
              <a:tr h="1254544">
                <a:tc>
                  <a:txBody>
                    <a:bodyPr/>
                    <a:lstStyle/>
                    <a:p>
                      <a:pPr marL="0" marR="0" algn="l">
                        <a:spcBef>
                          <a:spcPts val="0"/>
                        </a:spcBef>
                        <a:spcAft>
                          <a:spcPts val="0"/>
                        </a:spcAft>
                      </a:pPr>
                      <a:r>
                        <a:rPr lang="en-US" sz="1800">
                          <a:effectLst/>
                          <a:latin typeface="Amasis MT Pro" panose="02040504050005020304" pitchFamily="18" charset="0"/>
                        </a:rPr>
                        <a:t>3</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dirty="0">
                          <a:effectLst/>
                          <a:latin typeface="Amasis MT Pro" panose="02040504050005020304" pitchFamily="18" charset="0"/>
                        </a:rPr>
                        <a:t>Recognition of Handwritten Digit using Convolutional Neural Network in Python with </a:t>
                      </a:r>
                      <a:r>
                        <a:rPr lang="en-US" sz="1800" dirty="0" err="1">
                          <a:effectLst/>
                          <a:latin typeface="Amasis MT Pro" panose="02040504050005020304" pitchFamily="18" charset="0"/>
                        </a:rPr>
                        <a:t>Tensorflow</a:t>
                      </a:r>
                      <a:r>
                        <a:rPr lang="en-US" sz="1800" dirty="0">
                          <a:effectLst/>
                          <a:latin typeface="Amasis MT Pro" panose="02040504050005020304" pitchFamily="18" charset="0"/>
                        </a:rPr>
                        <a:t> and Comparison of Performance for Various Hidden Layers</a:t>
                      </a:r>
                      <a:endParaRPr lang="en-US" sz="1800" dirty="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Fathma Siddique, Shadman Sakib , Md. Abu Bakr Siddique</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Opensource</a:t>
                      </a:r>
                    </a:p>
                    <a:p>
                      <a:pPr marL="0" marR="0" algn="l">
                        <a:spcBef>
                          <a:spcPts val="0"/>
                        </a:spcBef>
                        <a:spcAft>
                          <a:spcPts val="0"/>
                        </a:spcAft>
                      </a:pPr>
                      <a:r>
                        <a:rPr lang="en-US" sz="1800">
                          <a:effectLst/>
                          <a:latin typeface="Amasis MT Pro" panose="02040504050005020304" pitchFamily="18" charset="0"/>
                        </a:rPr>
                        <a:t>-2018</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Recognition using cnn neural networks</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0307031"/>
                  </a:ext>
                </a:extLst>
              </a:tr>
              <a:tr h="1115149">
                <a:tc>
                  <a:txBody>
                    <a:bodyPr/>
                    <a:lstStyle/>
                    <a:p>
                      <a:pPr marL="0" marR="0" algn="l">
                        <a:spcBef>
                          <a:spcPts val="0"/>
                        </a:spcBef>
                        <a:spcAft>
                          <a:spcPts val="0"/>
                        </a:spcAft>
                      </a:pPr>
                      <a:r>
                        <a:rPr lang="en-US" sz="1800" dirty="0">
                          <a:effectLst/>
                          <a:latin typeface="Amasis MT Pro" panose="02040504050005020304" pitchFamily="18" charset="0"/>
                        </a:rPr>
                        <a:t>4</a:t>
                      </a:r>
                      <a:endParaRPr lang="en-US" sz="1800" dirty="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Offline Handwritten Digits Recognition Using Machine learning</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Shengfeng Chen,</a:t>
                      </a:r>
                    </a:p>
                    <a:p>
                      <a:pPr marL="0" marR="0" algn="l">
                        <a:spcBef>
                          <a:spcPts val="0"/>
                        </a:spcBef>
                        <a:spcAft>
                          <a:spcPts val="0"/>
                        </a:spcAft>
                      </a:pPr>
                      <a:r>
                        <a:rPr lang="en-US" sz="1800">
                          <a:effectLst/>
                          <a:latin typeface="Amasis MT Pro" panose="02040504050005020304" pitchFamily="18" charset="0"/>
                        </a:rPr>
                        <a:t>Rabia,</a:t>
                      </a:r>
                    </a:p>
                    <a:p>
                      <a:pPr marL="0" marR="0" algn="l">
                        <a:spcBef>
                          <a:spcPts val="0"/>
                        </a:spcBef>
                        <a:spcAft>
                          <a:spcPts val="0"/>
                        </a:spcAft>
                      </a:pPr>
                      <a:r>
                        <a:rPr lang="en-US" sz="1800">
                          <a:effectLst/>
                          <a:latin typeface="Amasis MT Pro" panose="02040504050005020304" pitchFamily="18" charset="0"/>
                        </a:rPr>
                        <a:t>Almamlook,</a:t>
                      </a:r>
                    </a:p>
                    <a:p>
                      <a:pPr marL="0" marR="0" algn="l">
                        <a:spcBef>
                          <a:spcPts val="0"/>
                        </a:spcBef>
                        <a:spcAft>
                          <a:spcPts val="0"/>
                        </a:spcAft>
                      </a:pPr>
                      <a:r>
                        <a:rPr lang="en-US" sz="1800">
                          <a:effectLst/>
                          <a:latin typeface="Amasis MT Pro" panose="02040504050005020304" pitchFamily="18" charset="0"/>
                        </a:rPr>
                        <a:t>Dr. Lee wells</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latin typeface="Amasis MT Pro" panose="02040504050005020304" pitchFamily="18" charset="0"/>
                        </a:rPr>
                        <a:t>ICIE</a:t>
                      </a:r>
                    </a:p>
                    <a:p>
                      <a:pPr marL="0" marR="0" algn="l">
                        <a:spcBef>
                          <a:spcPts val="0"/>
                        </a:spcBef>
                        <a:spcAft>
                          <a:spcPts val="0"/>
                        </a:spcAft>
                      </a:pPr>
                      <a:r>
                        <a:rPr lang="en-US" sz="1800">
                          <a:effectLst/>
                          <a:latin typeface="Amasis MT Pro" panose="02040504050005020304" pitchFamily="18" charset="0"/>
                        </a:rPr>
                        <a:t>-2018</a:t>
                      </a:r>
                      <a:endParaRPr lang="en-US" sz="180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dirty="0">
                          <a:effectLst/>
                          <a:latin typeface="Amasis MT Pro" panose="02040504050005020304" pitchFamily="18" charset="0"/>
                        </a:rPr>
                        <a:t>Without internet connection working</a:t>
                      </a:r>
                      <a:endParaRPr lang="en-US" sz="1800" dirty="0">
                        <a:effectLst/>
                        <a:latin typeface="Amasis MT Pro" panose="020405040500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9524902"/>
                  </a:ext>
                </a:extLst>
              </a:tr>
            </a:tbl>
          </a:graphicData>
        </a:graphic>
      </p:graphicFrame>
    </p:spTree>
    <p:extLst>
      <p:ext uri="{BB962C8B-B14F-4D97-AF65-F5344CB8AC3E}">
        <p14:creationId xmlns:p14="http://schemas.microsoft.com/office/powerpoint/2010/main" val="302925602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48210B64-8A10-498D-A58A-18718E7DB568}"/>
              </a:ext>
            </a:extLst>
          </p:cNvPr>
          <p:cNvPicPr>
            <a:picLocks noChangeAspect="1"/>
          </p:cNvPicPr>
          <p:nvPr/>
        </p:nvPicPr>
        <p:blipFill rotWithShape="1">
          <a:blip r:embed="rId2"/>
          <a:srcRect t="22920" r="9091" b="7030"/>
          <a:stretch/>
        </p:blipFill>
        <p:spPr>
          <a:xfrm>
            <a:off x="20" y="10"/>
            <a:ext cx="12191980" cy="6857990"/>
          </a:xfrm>
          <a:prstGeom prst="rect">
            <a:avLst/>
          </a:prstGeom>
        </p:spPr>
      </p:pic>
      <p:sp>
        <p:nvSpPr>
          <p:cNvPr id="60" name="Rectangle 1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6424C-B6EC-4E23-99D8-11A58BC8B5A9}"/>
              </a:ext>
            </a:extLst>
          </p:cNvPr>
          <p:cNvSpPr>
            <a:spLocks noGrp="1"/>
          </p:cNvSpPr>
          <p:nvPr>
            <p:ph type="title"/>
          </p:nvPr>
        </p:nvSpPr>
        <p:spPr>
          <a:xfrm>
            <a:off x="594804" y="640263"/>
            <a:ext cx="6619811" cy="1017087"/>
          </a:xfrm>
        </p:spPr>
        <p:txBody>
          <a:bodyPr vert="horz" lIns="91440" tIns="45720" rIns="91440" bIns="45720" rtlCol="0" anchor="ctr">
            <a:noAutofit/>
          </a:bodyPr>
          <a:lstStyle/>
          <a:p>
            <a:pPr algn="ctr"/>
            <a:r>
              <a:rPr lang="en-US" sz="3200" dirty="0">
                <a:latin typeface="Algerian" panose="04020705040A02060702" pitchFamily="82" charset="0"/>
              </a:rPr>
              <a:t>Existing system &amp;PROPOSED SYSTEM</a:t>
            </a:r>
          </a:p>
        </p:txBody>
      </p:sp>
      <p:sp>
        <p:nvSpPr>
          <p:cNvPr id="61" name="TextBox 3">
            <a:extLst>
              <a:ext uri="{FF2B5EF4-FFF2-40B4-BE49-F238E27FC236}">
                <a16:creationId xmlns:a16="http://schemas.microsoft.com/office/drawing/2014/main" id="{4AD12B35-09EE-485E-9ECB-1A8130B7CAD0}"/>
              </a:ext>
            </a:extLst>
          </p:cNvPr>
          <p:cNvSpPr txBox="1"/>
          <p:nvPr/>
        </p:nvSpPr>
        <p:spPr>
          <a:xfrm>
            <a:off x="540288" y="1657350"/>
            <a:ext cx="6813011" cy="440055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500" dirty="0"/>
          </a:p>
        </p:txBody>
      </p:sp>
      <p:sp>
        <p:nvSpPr>
          <p:cNvPr id="7" name="TextBox 6">
            <a:extLst>
              <a:ext uri="{FF2B5EF4-FFF2-40B4-BE49-F238E27FC236}">
                <a16:creationId xmlns:a16="http://schemas.microsoft.com/office/drawing/2014/main" id="{FD036E77-F9D4-72E0-F099-5B21FA852198}"/>
              </a:ext>
            </a:extLst>
          </p:cNvPr>
          <p:cNvSpPr txBox="1"/>
          <p:nvPr/>
        </p:nvSpPr>
        <p:spPr>
          <a:xfrm>
            <a:off x="540288" y="2262852"/>
            <a:ext cx="6813010" cy="2862322"/>
          </a:xfrm>
          <a:prstGeom prst="rect">
            <a:avLst/>
          </a:prstGeom>
          <a:noFill/>
        </p:spPr>
        <p:txBody>
          <a:bodyPr wrap="square">
            <a:spAutoFit/>
          </a:bodyPr>
          <a:lstStyle/>
          <a:p>
            <a:pPr marL="342900" indent="-342900" algn="l">
              <a:buFont typeface="Arial" panose="020B0604020202020204" pitchFamily="34" charset="0"/>
              <a:buChar char="•"/>
            </a:pPr>
            <a:r>
              <a:rPr lang="en-US" sz="2000" dirty="0">
                <a:solidFill>
                  <a:srgbClr val="0D0D0D"/>
                </a:solidFill>
                <a:latin typeface="Amasis MT Pro" panose="02040504050005020304" pitchFamily="18" charset="0"/>
              </a:rPr>
              <a:t>In the existing system have GUI interface for recognizing the digit</a:t>
            </a:r>
          </a:p>
          <a:p>
            <a:pPr marL="342900" indent="-342900" algn="l">
              <a:buFont typeface="Arial" panose="020B0604020202020204" pitchFamily="34" charset="0"/>
              <a:buChar char="•"/>
            </a:pPr>
            <a:endParaRPr lang="en-US" sz="2000" dirty="0">
              <a:solidFill>
                <a:srgbClr val="0D0D0D"/>
              </a:solidFill>
              <a:latin typeface="Amasis MT Pro" panose="02040504050005020304" pitchFamily="18" charset="0"/>
            </a:endParaRPr>
          </a:p>
          <a:p>
            <a:pPr marL="342900" indent="-342900" algn="l">
              <a:buFont typeface="Arial" panose="020B0604020202020204" pitchFamily="34" charset="0"/>
              <a:buChar char="•"/>
            </a:pPr>
            <a:r>
              <a:rPr lang="en-US" sz="2000" dirty="0">
                <a:solidFill>
                  <a:srgbClr val="0D0D0D"/>
                </a:solidFill>
                <a:latin typeface="Amasis MT Pro" panose="02040504050005020304" pitchFamily="18" charset="0"/>
              </a:rPr>
              <a:t>We have used flask web frame to develop an interface for our project.</a:t>
            </a:r>
          </a:p>
          <a:p>
            <a:pPr marL="342900" indent="-342900" algn="l">
              <a:buFont typeface="Arial" panose="020B0604020202020204" pitchFamily="34" charset="0"/>
              <a:buChar char="•"/>
            </a:pPr>
            <a:endParaRPr lang="en-US" sz="2000" dirty="0">
              <a:solidFill>
                <a:srgbClr val="0D0D0D"/>
              </a:solidFill>
              <a:latin typeface="Amasis MT Pro" panose="02040504050005020304" pitchFamily="18" charset="0"/>
            </a:endParaRPr>
          </a:p>
          <a:p>
            <a:pPr marL="342900" indent="-342900" algn="l">
              <a:buFont typeface="Arial" panose="020B0604020202020204" pitchFamily="34" charset="0"/>
              <a:buChar char="•"/>
            </a:pPr>
            <a:r>
              <a:rPr lang="en-US" sz="2000" b="0" i="0" dirty="0">
                <a:solidFill>
                  <a:srgbClr val="0D0D0D"/>
                </a:solidFill>
                <a:effectLst/>
                <a:latin typeface="Amasis MT Pro" panose="02040504050005020304" pitchFamily="18" charset="0"/>
              </a:rPr>
              <a:t>We have improved our accu</a:t>
            </a:r>
            <a:r>
              <a:rPr lang="en-US" sz="2000" dirty="0">
                <a:solidFill>
                  <a:srgbClr val="0D0D0D"/>
                </a:solidFill>
                <a:latin typeface="Amasis MT Pro" panose="02040504050005020304" pitchFamily="18" charset="0"/>
              </a:rPr>
              <a:t>racy for digit recognition.</a:t>
            </a:r>
          </a:p>
          <a:p>
            <a:pPr marL="342900" indent="-342900" algn="l">
              <a:buFont typeface="Arial" panose="020B0604020202020204" pitchFamily="34" charset="0"/>
              <a:buChar char="•"/>
            </a:pPr>
            <a:endParaRPr lang="en-US" sz="2000" dirty="0">
              <a:solidFill>
                <a:srgbClr val="0D0D0D"/>
              </a:solidFill>
              <a:latin typeface="Amasis MT Pro" panose="02040504050005020304" pitchFamily="18" charset="0"/>
            </a:endParaRPr>
          </a:p>
          <a:p>
            <a:pPr marL="342900" indent="-342900" algn="l">
              <a:buFont typeface="Arial" panose="020B0604020202020204" pitchFamily="34" charset="0"/>
              <a:buChar char="•"/>
            </a:pPr>
            <a:r>
              <a:rPr lang="en-US" sz="2000" dirty="0">
                <a:solidFill>
                  <a:srgbClr val="0D0D0D"/>
                </a:solidFill>
                <a:latin typeface="Amasis MT Pro" panose="02040504050005020304" pitchFamily="18" charset="0"/>
              </a:rPr>
              <a:t>Our interface is easy to operate and user friendly .</a:t>
            </a:r>
          </a:p>
        </p:txBody>
      </p:sp>
    </p:spTree>
    <p:extLst>
      <p:ext uri="{BB962C8B-B14F-4D97-AF65-F5344CB8AC3E}">
        <p14:creationId xmlns:p14="http://schemas.microsoft.com/office/powerpoint/2010/main" val="35592832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86"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8CA73-FB38-47D8-B0B2-FC73BAE80B09}"/>
              </a:ext>
            </a:extLst>
          </p:cNvPr>
          <p:cNvSpPr>
            <a:spLocks noGrp="1"/>
          </p:cNvSpPr>
          <p:nvPr>
            <p:ph type="title"/>
          </p:nvPr>
        </p:nvSpPr>
        <p:spPr>
          <a:xfrm>
            <a:off x="76200" y="325369"/>
            <a:ext cx="5467350" cy="1956841"/>
          </a:xfrm>
        </p:spPr>
        <p:txBody>
          <a:bodyPr vert="horz" lIns="91440" tIns="45720" rIns="91440" bIns="45720" rtlCol="0" anchor="b">
            <a:normAutofit/>
          </a:bodyPr>
          <a:lstStyle/>
          <a:p>
            <a:r>
              <a:rPr lang="en-US" sz="4200" dirty="0">
                <a:latin typeface="Algerian" panose="04020705040A02060702" pitchFamily="82" charset="0"/>
              </a:rPr>
              <a:t>Algorithm: </a:t>
            </a:r>
            <a:r>
              <a:rPr lang="en-US" sz="4200" i="0" dirty="0">
                <a:effectLst/>
                <a:latin typeface="Algerian" panose="04020705040A02060702" pitchFamily="82" charset="0"/>
              </a:rPr>
              <a:t>Convolutional Neural Networks</a:t>
            </a:r>
            <a:endParaRPr lang="en-US" sz="4200" dirty="0">
              <a:latin typeface="Algerian" panose="04020705040A02060702" pitchFamily="82" charset="0"/>
            </a:endParaRPr>
          </a:p>
        </p:txBody>
      </p:sp>
      <p:sp>
        <p:nvSpPr>
          <p:cNvPr id="218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39B8BD-E455-4B55-A74C-99CE39AB2502}"/>
              </a:ext>
            </a:extLst>
          </p:cNvPr>
          <p:cNvSpPr txBox="1"/>
          <p:nvPr/>
        </p:nvSpPr>
        <p:spPr>
          <a:xfrm>
            <a:off x="76200" y="2872898"/>
            <a:ext cx="5362575" cy="3908901"/>
          </a:xfrm>
          <a:prstGeom prst="rect">
            <a:avLst/>
          </a:prstGeom>
        </p:spPr>
        <p:txBody>
          <a:bodyPr vert="horz" lIns="91440" tIns="45720" rIns="91440" bIns="45720" rtlCol="0">
            <a:normAutofit fontScale="92500" lnSpcReduction="10000"/>
          </a:bodyPr>
          <a:lstStyle/>
          <a:p>
            <a:pPr marL="57150" indent="-285750">
              <a:lnSpc>
                <a:spcPct val="90000"/>
              </a:lnSpc>
              <a:spcAft>
                <a:spcPts val="600"/>
              </a:spcAft>
              <a:buFont typeface="Wingdings" panose="05000000000000000000" pitchFamily="2" charset="2"/>
              <a:buChar char="Ø"/>
            </a:pPr>
            <a:r>
              <a:rPr lang="en-US" sz="2000" b="0" i="0" dirty="0">
                <a:effectLst/>
                <a:latin typeface="Amasis MT Pro" panose="02040504050005020304" pitchFamily="18" charset="0"/>
              </a:rPr>
              <a:t>A </a:t>
            </a:r>
            <a:r>
              <a:rPr lang="en-US" sz="2000" i="0" dirty="0">
                <a:effectLst/>
                <a:latin typeface="Amasis MT Pro" panose="02040504050005020304" pitchFamily="18" charset="0"/>
              </a:rPr>
              <a:t>Convolutional Neural Network                       </a:t>
            </a:r>
          </a:p>
          <a:p>
            <a:pPr>
              <a:lnSpc>
                <a:spcPct val="90000"/>
              </a:lnSpc>
              <a:spcAft>
                <a:spcPts val="600"/>
              </a:spcAft>
            </a:pPr>
            <a:r>
              <a:rPr lang="en-US" sz="2000" i="0" dirty="0">
                <a:effectLst/>
                <a:latin typeface="Amasis MT Pro" panose="02040504050005020304" pitchFamily="18" charset="0"/>
              </a:rPr>
              <a:t>(ConvNet/CNN) </a:t>
            </a:r>
            <a:r>
              <a:rPr lang="en-US" sz="2000" b="0" i="0" dirty="0">
                <a:effectLst/>
                <a:latin typeface="Amasis MT Pro" panose="02040504050005020304" pitchFamily="18" charset="0"/>
              </a:rPr>
              <a:t>is a Deep Learning algorithm which can take in an input image, assign importance (learnable weights and biases) to various aspects/objects in the image and be able to differentiate one from the other.</a:t>
            </a:r>
          </a:p>
          <a:p>
            <a:pPr marL="57150" indent="-285750">
              <a:lnSpc>
                <a:spcPct val="90000"/>
              </a:lnSpc>
              <a:spcAft>
                <a:spcPts val="600"/>
              </a:spcAft>
              <a:buFont typeface="Wingdings" panose="05000000000000000000" pitchFamily="2" charset="2"/>
              <a:buChar char="Ø"/>
            </a:pPr>
            <a:r>
              <a:rPr lang="en-US" sz="2000" b="0" i="0" dirty="0">
                <a:effectLst/>
                <a:latin typeface="Amasis MT Pro" panose="02040504050005020304" pitchFamily="18" charset="0"/>
              </a:rPr>
              <a:t>CNN utilizes spatial correlations which exist with the input data. Each concurrent layer of the neural network connects some input neurons.</a:t>
            </a:r>
          </a:p>
          <a:p>
            <a:pPr marL="57150" indent="-285750">
              <a:lnSpc>
                <a:spcPct val="90000"/>
              </a:lnSpc>
              <a:spcAft>
                <a:spcPts val="600"/>
              </a:spcAft>
              <a:buFont typeface="Wingdings" panose="05000000000000000000" pitchFamily="2" charset="2"/>
              <a:buChar char="Ø"/>
            </a:pPr>
            <a:r>
              <a:rPr lang="en-US" sz="2000" b="0" i="0" dirty="0">
                <a:effectLst/>
                <a:latin typeface="Amasis MT Pro" panose="02040504050005020304" pitchFamily="18" charset="0"/>
              </a:rPr>
              <a:t>This region is called a local receptive field. The local receptive field focuses on hidden neurons.</a:t>
            </a:r>
            <a:endParaRPr lang="en-US" sz="2000" dirty="0">
              <a:latin typeface="Amasis MT Pro" panose="02040504050005020304" pitchFamily="18" charset="0"/>
            </a:endParaRPr>
          </a:p>
          <a:p>
            <a:pPr marL="57150" indent="-285750">
              <a:lnSpc>
                <a:spcPct val="90000"/>
              </a:lnSpc>
              <a:spcAft>
                <a:spcPts val="600"/>
              </a:spcAft>
              <a:buFont typeface="Wingdings" panose="05000000000000000000" pitchFamily="2" charset="2"/>
              <a:buChar char="Ø"/>
            </a:pPr>
            <a:r>
              <a:rPr lang="en-US" sz="2000" b="0" i="0" dirty="0">
                <a:effectLst/>
                <a:latin typeface="Amasis MT Pro" panose="02040504050005020304" pitchFamily="18" charset="0"/>
              </a:rPr>
              <a:t>The hidden neuron processes the input data inside the mentioned field, not realizing the changes outside the specific boundary.</a:t>
            </a:r>
          </a:p>
          <a:p>
            <a:pPr indent="-228600">
              <a:lnSpc>
                <a:spcPct val="90000"/>
              </a:lnSpc>
              <a:spcAft>
                <a:spcPts val="600"/>
              </a:spcAft>
              <a:buFont typeface="Arial" panose="020B0604020202020204" pitchFamily="34" charset="0"/>
              <a:buChar char="•"/>
            </a:pPr>
            <a:endParaRPr lang="en-US" sz="1500" b="0" i="0" dirty="0">
              <a:effectLst/>
            </a:endParaRPr>
          </a:p>
          <a:p>
            <a:pPr indent="-228600">
              <a:lnSpc>
                <a:spcPct val="90000"/>
              </a:lnSpc>
              <a:spcAft>
                <a:spcPts val="600"/>
              </a:spcAft>
              <a:buFont typeface="Arial" panose="020B0604020202020204" pitchFamily="34" charset="0"/>
              <a:buChar char="•"/>
            </a:pPr>
            <a:endParaRPr lang="en-US" sz="1500" dirty="0"/>
          </a:p>
        </p:txBody>
      </p:sp>
      <p:pic>
        <p:nvPicPr>
          <p:cNvPr id="5" name="Picture 4" descr="Human brain nerve cells">
            <a:extLst>
              <a:ext uri="{FF2B5EF4-FFF2-40B4-BE49-F238E27FC236}">
                <a16:creationId xmlns:a16="http://schemas.microsoft.com/office/drawing/2014/main" id="{600338EA-8C03-4868-86B3-382151D73CF5}"/>
              </a:ext>
            </a:extLst>
          </p:cNvPr>
          <p:cNvPicPr>
            <a:picLocks noChangeAspect="1"/>
          </p:cNvPicPr>
          <p:nvPr/>
        </p:nvPicPr>
        <p:blipFill rotWithShape="1">
          <a:blip r:embed="rId2"/>
          <a:srcRect l="1728" r="2304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945550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Comprehensive Guide to Convolutional Neural Networks — the ELI5 way | by  Sumit Saha | Towards Data Science">
            <a:extLst>
              <a:ext uri="{FF2B5EF4-FFF2-40B4-BE49-F238E27FC236}">
                <a16:creationId xmlns:a16="http://schemas.microsoft.com/office/drawing/2014/main" id="{B206DCC2-DEF1-4985-B0C0-EC94DC741D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546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711</Words>
  <Application>Microsoft Office PowerPoint</Application>
  <PresentationFormat>Widescreen</PresentationFormat>
  <Paragraphs>85</Paragraphs>
  <Slides>20</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Algerian</vt:lpstr>
      <vt:lpstr>Amasis MT Pro</vt:lpstr>
      <vt:lpstr>Arial</vt:lpstr>
      <vt:lpstr>Calibri</vt:lpstr>
      <vt:lpstr>Calibri Light</vt:lpstr>
      <vt:lpstr>Times New Roman</vt:lpstr>
      <vt:lpstr>Wingdings</vt:lpstr>
      <vt:lpstr>Office Theme</vt:lpstr>
      <vt:lpstr>Office Theme</vt:lpstr>
      <vt:lpstr>PSFD PRoject </vt:lpstr>
      <vt:lpstr>Handwritten Digit Recognition using Python</vt:lpstr>
      <vt:lpstr>Outline</vt:lpstr>
      <vt:lpstr>Abstract</vt:lpstr>
      <vt:lpstr>Introduction</vt:lpstr>
      <vt:lpstr>Literature Survey</vt:lpstr>
      <vt:lpstr>Existing system &amp;PROPOSED SYSTEM</vt:lpstr>
      <vt:lpstr>Algorithm: Convolutional Neural Networks</vt:lpstr>
      <vt:lpstr>PowerPoint Presentation</vt:lpstr>
      <vt:lpstr>Implementation</vt:lpstr>
      <vt:lpstr>PowerPoint Presentation</vt:lpstr>
      <vt:lpstr>PowerPoint Presentation</vt:lpstr>
      <vt:lpstr>PowerPoint Presentation</vt:lpstr>
      <vt:lpstr>PowerPoint Presentation</vt:lpstr>
      <vt:lpstr>Results</vt:lpstr>
      <vt:lpstr>PowerPoint Presentation</vt:lpstr>
      <vt:lpstr>PowerPoint Presentation</vt:lpstr>
      <vt:lpstr>Applications</vt:lpstr>
      <vt:lpstr>Conclusion and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chart</dc:title>
  <dc:creator>sree varun</dc:creator>
  <cp:lastModifiedBy>shiva goud</cp:lastModifiedBy>
  <cp:revision>12</cp:revision>
  <dcterms:created xsi:type="dcterms:W3CDTF">2022-02-28T09:00:48Z</dcterms:created>
  <dcterms:modified xsi:type="dcterms:W3CDTF">2022-05-05T03:01:28Z</dcterms:modified>
</cp:coreProperties>
</file>